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3" r:id="rId4"/>
    <p:sldId id="259" r:id="rId5"/>
    <p:sldId id="266" r:id="rId6"/>
    <p:sldId id="265" r:id="rId7"/>
    <p:sldId id="28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CCFF99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7" autoAdjust="0"/>
  </p:normalViewPr>
  <p:slideViewPr>
    <p:cSldViewPr>
      <p:cViewPr varScale="1">
        <p:scale>
          <a:sx n="68" d="100"/>
          <a:sy n="68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75C098-DE3B-4BF1-901B-CA1684500555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597D1B4-1E30-49EE-9867-8B5D01C22798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ea typeface="Times New Roman"/>
              <a:cs typeface="Times New Roman" pitchFamily="18" charset="0"/>
            </a:rPr>
            <a:t>Первый  этап  - подготовительный мотивационный.</a:t>
          </a:r>
          <a:endParaRPr lang="ru-RU" dirty="0"/>
        </a:p>
      </dgm:t>
    </dgm:pt>
    <dgm:pt modelId="{D95899C6-C92B-459E-8D3F-1E03C9054B95}" type="parTrans" cxnId="{6AB90C30-55F9-4340-B0A4-32C145D0435E}">
      <dgm:prSet/>
      <dgm:spPr/>
      <dgm:t>
        <a:bodyPr/>
        <a:lstStyle/>
        <a:p>
          <a:endParaRPr lang="ru-RU"/>
        </a:p>
      </dgm:t>
    </dgm:pt>
    <dgm:pt modelId="{57FBFB4C-7088-44F0-B0E9-3F5F6A4C89E4}" type="sibTrans" cxnId="{6AB90C30-55F9-4340-B0A4-32C145D0435E}">
      <dgm:prSet/>
      <dgm:spPr/>
      <dgm:t>
        <a:bodyPr/>
        <a:lstStyle/>
        <a:p>
          <a:endParaRPr lang="ru-RU"/>
        </a:p>
      </dgm:t>
    </dgm:pt>
    <dgm:pt modelId="{B926AA54-C3A2-4ADA-B30A-D913CC330D03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ea typeface="Times New Roman"/>
              <a:cs typeface="Times New Roman" pitchFamily="18" charset="0"/>
            </a:rPr>
            <a:t>1. Проблемная ситуация</a:t>
          </a:r>
        </a:p>
        <a:p>
          <a:r>
            <a:rPr lang="ru-RU" sz="1600" b="1" dirty="0" smtClean="0">
              <a:latin typeface="Times New Roman" pitchFamily="18" charset="0"/>
              <a:ea typeface="Times New Roman"/>
              <a:cs typeface="Times New Roman" pitchFamily="18" charset="0"/>
            </a:rPr>
            <a:t>2.Постановка вопросов для активизации деятельности ребенка.</a:t>
          </a:r>
        </a:p>
        <a:p>
          <a:r>
            <a:rPr lang="ru-RU" sz="1600" b="1" dirty="0" smtClean="0">
              <a:latin typeface="Times New Roman" pitchFamily="18" charset="0"/>
              <a:ea typeface="Times New Roman"/>
              <a:cs typeface="Times New Roman" pitchFamily="18" charset="0"/>
            </a:rPr>
            <a:t>3. Изучить источники и способы добычи соли.</a:t>
          </a:r>
          <a:endParaRPr lang="ru-RU" sz="1600" dirty="0"/>
        </a:p>
      </dgm:t>
    </dgm:pt>
    <dgm:pt modelId="{C77930C2-B2A5-43B7-976B-0CB0E608D1F0}" type="parTrans" cxnId="{68DFC089-4442-4240-B37B-139382F539E3}">
      <dgm:prSet/>
      <dgm:spPr/>
      <dgm:t>
        <a:bodyPr/>
        <a:lstStyle/>
        <a:p>
          <a:endParaRPr lang="ru-RU"/>
        </a:p>
      </dgm:t>
    </dgm:pt>
    <dgm:pt modelId="{090809EB-E9F0-4AA6-A78B-1404620A9076}" type="sibTrans" cxnId="{68DFC089-4442-4240-B37B-139382F539E3}">
      <dgm:prSet/>
      <dgm:spPr/>
      <dgm:t>
        <a:bodyPr/>
        <a:lstStyle/>
        <a:p>
          <a:endParaRPr lang="ru-RU"/>
        </a:p>
      </dgm:t>
    </dgm:pt>
    <dgm:pt modelId="{8301547F-2B3E-45C4-ADBB-B0FB43C1B823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ea typeface="Times New Roman"/>
              <a:cs typeface="Times New Roman" pitchFamily="18" charset="0"/>
            </a:rPr>
            <a:t>Второй  этап – основной (практический).</a:t>
          </a:r>
          <a:endParaRPr lang="ru-RU" dirty="0"/>
        </a:p>
      </dgm:t>
    </dgm:pt>
    <dgm:pt modelId="{BC13FC0A-A0A0-42A0-8218-2892BE1461A8}" type="parTrans" cxnId="{DFC29FDB-EA1B-4457-A8E9-98A955FE7440}">
      <dgm:prSet/>
      <dgm:spPr/>
      <dgm:t>
        <a:bodyPr/>
        <a:lstStyle/>
        <a:p>
          <a:endParaRPr lang="ru-RU"/>
        </a:p>
      </dgm:t>
    </dgm:pt>
    <dgm:pt modelId="{3AF51732-D971-4FB1-B3F7-709109C750FF}" type="sibTrans" cxnId="{DFC29FDB-EA1B-4457-A8E9-98A955FE7440}">
      <dgm:prSet/>
      <dgm:spPr/>
      <dgm:t>
        <a:bodyPr/>
        <a:lstStyle/>
        <a:p>
          <a:endParaRPr lang="ru-RU"/>
        </a:p>
      </dgm:t>
    </dgm:pt>
    <dgm:pt modelId="{BACD84E5-F843-48B9-B013-706B44B2160A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ea typeface="Times New Roman"/>
              <a:cs typeface="Times New Roman" pitchFamily="18" charset="0"/>
            </a:rPr>
            <a:t>Изучит с помощью опытов свойства соли</a:t>
          </a:r>
          <a:r>
            <a:rPr lang="ru-RU" sz="800" b="1" dirty="0" smtClean="0">
              <a:latin typeface="Times New Roman" pitchFamily="18" charset="0"/>
              <a:ea typeface="Times New Roman"/>
              <a:cs typeface="Times New Roman" pitchFamily="18" charset="0"/>
            </a:rPr>
            <a:t>.</a:t>
          </a:r>
          <a:endParaRPr lang="ru-RU" sz="800" dirty="0"/>
        </a:p>
      </dgm:t>
    </dgm:pt>
    <dgm:pt modelId="{E164C4D5-D86C-4DF5-B67C-81C0FFFCB038}" type="parTrans" cxnId="{B704E7A6-1D50-49C7-91C6-E5B7E6F4576B}">
      <dgm:prSet/>
      <dgm:spPr/>
      <dgm:t>
        <a:bodyPr/>
        <a:lstStyle/>
        <a:p>
          <a:endParaRPr lang="ru-RU"/>
        </a:p>
      </dgm:t>
    </dgm:pt>
    <dgm:pt modelId="{B7D6A46A-ED4B-4CD6-A164-F6E501715036}" type="sibTrans" cxnId="{B704E7A6-1D50-49C7-91C6-E5B7E6F4576B}">
      <dgm:prSet/>
      <dgm:spPr/>
      <dgm:t>
        <a:bodyPr/>
        <a:lstStyle/>
        <a:p>
          <a:endParaRPr lang="ru-RU"/>
        </a:p>
      </dgm:t>
    </dgm:pt>
    <dgm:pt modelId="{A7138CA4-F8F2-4757-851B-9DF54502DDEE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ea typeface="Times New Roman"/>
              <a:cs typeface="Times New Roman" pitchFamily="18" charset="0"/>
            </a:rPr>
            <a:t>Третий этап – творческий (продуктивный) </a:t>
          </a:r>
          <a:endParaRPr lang="ru-RU" dirty="0"/>
        </a:p>
      </dgm:t>
    </dgm:pt>
    <dgm:pt modelId="{5CE33ABA-5FDC-47AA-A9C7-DED456878EB0}" type="parTrans" cxnId="{28F0530F-CA27-4B85-AE79-57EA695751A7}">
      <dgm:prSet/>
      <dgm:spPr/>
      <dgm:t>
        <a:bodyPr/>
        <a:lstStyle/>
        <a:p>
          <a:endParaRPr lang="ru-RU"/>
        </a:p>
      </dgm:t>
    </dgm:pt>
    <dgm:pt modelId="{9C746DD0-43BF-47E8-82E2-44950C8FA866}" type="sibTrans" cxnId="{28F0530F-CA27-4B85-AE79-57EA695751A7}">
      <dgm:prSet/>
      <dgm:spPr/>
      <dgm:t>
        <a:bodyPr/>
        <a:lstStyle/>
        <a:p>
          <a:endParaRPr lang="ru-RU"/>
        </a:p>
      </dgm:t>
    </dgm:pt>
    <dgm:pt modelId="{05B62185-8603-437E-8EC3-680269126801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ea typeface="Times New Roman"/>
              <a:cs typeface="Times New Roman" pitchFamily="18" charset="0"/>
            </a:rPr>
            <a:t>Продуктивная деятельность.</a:t>
          </a:r>
        </a:p>
        <a:p>
          <a:r>
            <a:rPr lang="ru-RU" sz="1600" b="1" dirty="0" smtClean="0">
              <a:latin typeface="Times New Roman" pitchFamily="18" charset="0"/>
              <a:ea typeface="Times New Roman"/>
              <a:cs typeface="Times New Roman" pitchFamily="18" charset="0"/>
            </a:rPr>
            <a:t>1. Рисуем с помощью соли.</a:t>
          </a:r>
        </a:p>
        <a:p>
          <a:r>
            <a:rPr lang="ru-RU" sz="1600" b="1" dirty="0" smtClean="0">
              <a:latin typeface="Times New Roman" pitchFamily="18" charset="0"/>
              <a:ea typeface="Times New Roman"/>
              <a:cs typeface="Times New Roman" pitchFamily="18" charset="0"/>
            </a:rPr>
            <a:t>2. Лепим из солёного теста.</a:t>
          </a:r>
        </a:p>
        <a:p>
          <a:r>
            <a:rPr lang="ru-RU" sz="1600" b="1" dirty="0" smtClean="0">
              <a:latin typeface="Times New Roman" pitchFamily="18" charset="0"/>
              <a:ea typeface="Times New Roman"/>
              <a:cs typeface="Times New Roman" pitchFamily="18" charset="0"/>
            </a:rPr>
            <a:t>3. Выращивание кристаллов соли.</a:t>
          </a:r>
          <a:endParaRPr lang="ru-RU" sz="1600" dirty="0"/>
        </a:p>
      </dgm:t>
    </dgm:pt>
    <dgm:pt modelId="{7B4257DE-AFAA-42C5-9C58-1344ED905A9F}" type="parTrans" cxnId="{38B9A70B-72BE-40FE-8BF2-6A53257895B7}">
      <dgm:prSet/>
      <dgm:spPr/>
      <dgm:t>
        <a:bodyPr/>
        <a:lstStyle/>
        <a:p>
          <a:endParaRPr lang="ru-RU"/>
        </a:p>
      </dgm:t>
    </dgm:pt>
    <dgm:pt modelId="{3521F4FC-23F7-42A0-8EF9-2489BE0FBF48}" type="sibTrans" cxnId="{38B9A70B-72BE-40FE-8BF2-6A53257895B7}">
      <dgm:prSet/>
      <dgm:spPr/>
      <dgm:t>
        <a:bodyPr/>
        <a:lstStyle/>
        <a:p>
          <a:endParaRPr lang="ru-RU"/>
        </a:p>
      </dgm:t>
    </dgm:pt>
    <dgm:pt modelId="{DCE93D54-7B95-4080-94ED-423B6102D8C7}" type="pres">
      <dgm:prSet presAssocID="{6A75C098-DE3B-4BF1-901B-CA16845005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034C15-9929-4891-9B24-FFDF087EC18A}" type="pres">
      <dgm:prSet presAssocID="{A7138CA4-F8F2-4757-851B-9DF54502DDEE}" presName="boxAndChildren" presStyleCnt="0"/>
      <dgm:spPr/>
    </dgm:pt>
    <dgm:pt modelId="{C64FF3DD-95F9-4C6A-A734-73585B17FFB2}" type="pres">
      <dgm:prSet presAssocID="{A7138CA4-F8F2-4757-851B-9DF54502DDEE}" presName="parentTextBox" presStyleLbl="node1" presStyleIdx="0" presStyleCnt="3"/>
      <dgm:spPr/>
      <dgm:t>
        <a:bodyPr/>
        <a:lstStyle/>
        <a:p>
          <a:endParaRPr lang="ru-RU"/>
        </a:p>
      </dgm:t>
    </dgm:pt>
    <dgm:pt modelId="{C1412DFB-7EF1-42AE-8B5A-9FAF6AB9C7A1}" type="pres">
      <dgm:prSet presAssocID="{A7138CA4-F8F2-4757-851B-9DF54502DDEE}" presName="entireBox" presStyleLbl="node1" presStyleIdx="0" presStyleCnt="3" custScaleY="116411" custLinFactNeighborX="917" custLinFactNeighborY="215"/>
      <dgm:spPr/>
      <dgm:t>
        <a:bodyPr/>
        <a:lstStyle/>
        <a:p>
          <a:endParaRPr lang="ru-RU"/>
        </a:p>
      </dgm:t>
    </dgm:pt>
    <dgm:pt modelId="{84231924-95BE-4997-8024-134FEDCA970A}" type="pres">
      <dgm:prSet presAssocID="{A7138CA4-F8F2-4757-851B-9DF54502DDEE}" presName="descendantBox" presStyleCnt="0"/>
      <dgm:spPr/>
    </dgm:pt>
    <dgm:pt modelId="{BD59210F-262E-4063-BE40-D64DF55AC9D1}" type="pres">
      <dgm:prSet presAssocID="{05B62185-8603-437E-8EC3-680269126801}" presName="childTextBox" presStyleLbl="fgAccFollowNode1" presStyleIdx="0" presStyleCnt="3" custScaleY="160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89448-369D-4063-9597-C23873778317}" type="pres">
      <dgm:prSet presAssocID="{3AF51732-D971-4FB1-B3F7-709109C750FF}" presName="sp" presStyleCnt="0"/>
      <dgm:spPr/>
    </dgm:pt>
    <dgm:pt modelId="{693C1AC7-7275-4DCB-BB6B-CC0B957AE16D}" type="pres">
      <dgm:prSet presAssocID="{8301547F-2B3E-45C4-ADBB-B0FB43C1B823}" presName="arrowAndChildren" presStyleCnt="0"/>
      <dgm:spPr/>
    </dgm:pt>
    <dgm:pt modelId="{4BE2C905-805D-4D3A-B516-6DA939673D38}" type="pres">
      <dgm:prSet presAssocID="{8301547F-2B3E-45C4-ADBB-B0FB43C1B823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D87CFE5D-E08B-4966-89B1-D7A9ADF40939}" type="pres">
      <dgm:prSet presAssocID="{8301547F-2B3E-45C4-ADBB-B0FB43C1B823}" presName="arrow" presStyleLbl="node1" presStyleIdx="1" presStyleCnt="3" custScaleY="78837"/>
      <dgm:spPr/>
      <dgm:t>
        <a:bodyPr/>
        <a:lstStyle/>
        <a:p>
          <a:endParaRPr lang="ru-RU"/>
        </a:p>
      </dgm:t>
    </dgm:pt>
    <dgm:pt modelId="{B6C7887C-E683-49C9-9105-EFF4571ED43F}" type="pres">
      <dgm:prSet presAssocID="{8301547F-2B3E-45C4-ADBB-B0FB43C1B823}" presName="descendantArrow" presStyleCnt="0"/>
      <dgm:spPr/>
    </dgm:pt>
    <dgm:pt modelId="{92EF5551-E272-499C-B69B-235E5BF424B5}" type="pres">
      <dgm:prSet presAssocID="{BACD84E5-F843-48B9-B013-706B44B2160A}" presName="childTextArrow" presStyleLbl="fgAccFollowNode1" presStyleIdx="1" presStyleCnt="3" custScaleY="57824" custLinFactNeighborY="9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2CB44-1651-41DE-B97F-BAC83D1619F4}" type="pres">
      <dgm:prSet presAssocID="{57FBFB4C-7088-44F0-B0E9-3F5F6A4C89E4}" presName="sp" presStyleCnt="0"/>
      <dgm:spPr/>
    </dgm:pt>
    <dgm:pt modelId="{308A5D71-1E5E-4889-85EE-51E2D1E49AAD}" type="pres">
      <dgm:prSet presAssocID="{8597D1B4-1E30-49EE-9867-8B5D01C22798}" presName="arrowAndChildren" presStyleCnt="0"/>
      <dgm:spPr/>
    </dgm:pt>
    <dgm:pt modelId="{7D4C67F6-9F7B-44AD-9680-347F6219054B}" type="pres">
      <dgm:prSet presAssocID="{8597D1B4-1E30-49EE-9867-8B5D01C22798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F623D6B9-7F60-4288-93AE-88B7756BDF3A}" type="pres">
      <dgm:prSet presAssocID="{8597D1B4-1E30-49EE-9867-8B5D01C22798}" presName="arrow" presStyleLbl="node1" presStyleIdx="2" presStyleCnt="3"/>
      <dgm:spPr/>
      <dgm:t>
        <a:bodyPr/>
        <a:lstStyle/>
        <a:p>
          <a:endParaRPr lang="ru-RU"/>
        </a:p>
      </dgm:t>
    </dgm:pt>
    <dgm:pt modelId="{34D48095-AE37-4B1C-9B41-B16E1FBF4C95}" type="pres">
      <dgm:prSet presAssocID="{8597D1B4-1E30-49EE-9867-8B5D01C22798}" presName="descendantArrow" presStyleCnt="0"/>
      <dgm:spPr/>
    </dgm:pt>
    <dgm:pt modelId="{FBF143FB-8226-467D-840A-B1E737CCB0CF}" type="pres">
      <dgm:prSet presAssocID="{B926AA54-C3A2-4ADA-B30A-D913CC330D03}" presName="childTextArrow" presStyleLbl="fgAccFollowNode1" presStyleIdx="2" presStyleCnt="3" custScaleY="129435" custLinFactNeighborY="-18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2B434C-D963-48C9-9EBF-FAD44312DFB2}" type="presOf" srcId="{8597D1B4-1E30-49EE-9867-8B5D01C22798}" destId="{F623D6B9-7F60-4288-93AE-88B7756BDF3A}" srcOrd="1" destOrd="0" presId="urn:microsoft.com/office/officeart/2005/8/layout/process4"/>
    <dgm:cxn modelId="{38B9A70B-72BE-40FE-8BF2-6A53257895B7}" srcId="{A7138CA4-F8F2-4757-851B-9DF54502DDEE}" destId="{05B62185-8603-437E-8EC3-680269126801}" srcOrd="0" destOrd="0" parTransId="{7B4257DE-AFAA-42C5-9C58-1344ED905A9F}" sibTransId="{3521F4FC-23F7-42A0-8EF9-2489BE0FBF48}"/>
    <dgm:cxn modelId="{B110D905-4220-4CD4-B813-BA2D6B76CCDE}" type="presOf" srcId="{8301547F-2B3E-45C4-ADBB-B0FB43C1B823}" destId="{D87CFE5D-E08B-4966-89B1-D7A9ADF40939}" srcOrd="1" destOrd="0" presId="urn:microsoft.com/office/officeart/2005/8/layout/process4"/>
    <dgm:cxn modelId="{86EAC57F-5007-4BEF-A827-EF77DC1A5600}" type="presOf" srcId="{05B62185-8603-437E-8EC3-680269126801}" destId="{BD59210F-262E-4063-BE40-D64DF55AC9D1}" srcOrd="0" destOrd="0" presId="urn:microsoft.com/office/officeart/2005/8/layout/process4"/>
    <dgm:cxn modelId="{DFC29FDB-EA1B-4457-A8E9-98A955FE7440}" srcId="{6A75C098-DE3B-4BF1-901B-CA1684500555}" destId="{8301547F-2B3E-45C4-ADBB-B0FB43C1B823}" srcOrd="1" destOrd="0" parTransId="{BC13FC0A-A0A0-42A0-8218-2892BE1461A8}" sibTransId="{3AF51732-D971-4FB1-B3F7-709109C750FF}"/>
    <dgm:cxn modelId="{3ECA289A-5257-4651-9B90-AF926C150F2A}" type="presOf" srcId="{A7138CA4-F8F2-4757-851B-9DF54502DDEE}" destId="{C1412DFB-7EF1-42AE-8B5A-9FAF6AB9C7A1}" srcOrd="1" destOrd="0" presId="urn:microsoft.com/office/officeart/2005/8/layout/process4"/>
    <dgm:cxn modelId="{B52D8C9F-BB23-4222-B218-EA223E50FCE8}" type="presOf" srcId="{B926AA54-C3A2-4ADA-B30A-D913CC330D03}" destId="{FBF143FB-8226-467D-840A-B1E737CCB0CF}" srcOrd="0" destOrd="0" presId="urn:microsoft.com/office/officeart/2005/8/layout/process4"/>
    <dgm:cxn modelId="{F424E969-348D-4E10-B976-3632921DDD82}" type="presOf" srcId="{8301547F-2B3E-45C4-ADBB-B0FB43C1B823}" destId="{4BE2C905-805D-4D3A-B516-6DA939673D38}" srcOrd="0" destOrd="0" presId="urn:microsoft.com/office/officeart/2005/8/layout/process4"/>
    <dgm:cxn modelId="{B704E7A6-1D50-49C7-91C6-E5B7E6F4576B}" srcId="{8301547F-2B3E-45C4-ADBB-B0FB43C1B823}" destId="{BACD84E5-F843-48B9-B013-706B44B2160A}" srcOrd="0" destOrd="0" parTransId="{E164C4D5-D86C-4DF5-B67C-81C0FFFCB038}" sibTransId="{B7D6A46A-ED4B-4CD6-A164-F6E501715036}"/>
    <dgm:cxn modelId="{D6EF6B7D-DC64-4266-B93B-FD6F09713F48}" type="presOf" srcId="{A7138CA4-F8F2-4757-851B-9DF54502DDEE}" destId="{C64FF3DD-95F9-4C6A-A734-73585B17FFB2}" srcOrd="0" destOrd="0" presId="urn:microsoft.com/office/officeart/2005/8/layout/process4"/>
    <dgm:cxn modelId="{28F0530F-CA27-4B85-AE79-57EA695751A7}" srcId="{6A75C098-DE3B-4BF1-901B-CA1684500555}" destId="{A7138CA4-F8F2-4757-851B-9DF54502DDEE}" srcOrd="2" destOrd="0" parTransId="{5CE33ABA-5FDC-47AA-A9C7-DED456878EB0}" sibTransId="{9C746DD0-43BF-47E8-82E2-44950C8FA866}"/>
    <dgm:cxn modelId="{68DFC089-4442-4240-B37B-139382F539E3}" srcId="{8597D1B4-1E30-49EE-9867-8B5D01C22798}" destId="{B926AA54-C3A2-4ADA-B30A-D913CC330D03}" srcOrd="0" destOrd="0" parTransId="{C77930C2-B2A5-43B7-976B-0CB0E608D1F0}" sibTransId="{090809EB-E9F0-4AA6-A78B-1404620A9076}"/>
    <dgm:cxn modelId="{6AB90C30-55F9-4340-B0A4-32C145D0435E}" srcId="{6A75C098-DE3B-4BF1-901B-CA1684500555}" destId="{8597D1B4-1E30-49EE-9867-8B5D01C22798}" srcOrd="0" destOrd="0" parTransId="{D95899C6-C92B-459E-8D3F-1E03C9054B95}" sibTransId="{57FBFB4C-7088-44F0-B0E9-3F5F6A4C89E4}"/>
    <dgm:cxn modelId="{0F0D0296-AFD2-47DA-9164-455751026535}" type="presOf" srcId="{6A75C098-DE3B-4BF1-901B-CA1684500555}" destId="{DCE93D54-7B95-4080-94ED-423B6102D8C7}" srcOrd="0" destOrd="0" presId="urn:microsoft.com/office/officeart/2005/8/layout/process4"/>
    <dgm:cxn modelId="{AF8D351A-4606-45FE-B1BD-735EF3692E6F}" type="presOf" srcId="{BACD84E5-F843-48B9-B013-706B44B2160A}" destId="{92EF5551-E272-499C-B69B-235E5BF424B5}" srcOrd="0" destOrd="0" presId="urn:microsoft.com/office/officeart/2005/8/layout/process4"/>
    <dgm:cxn modelId="{7FC5D333-E1D0-4A2B-BE09-CE87BF3297CB}" type="presOf" srcId="{8597D1B4-1E30-49EE-9867-8B5D01C22798}" destId="{7D4C67F6-9F7B-44AD-9680-347F6219054B}" srcOrd="0" destOrd="0" presId="urn:microsoft.com/office/officeart/2005/8/layout/process4"/>
    <dgm:cxn modelId="{33C1B2C7-160F-493F-88AD-803E485F3E99}" type="presParOf" srcId="{DCE93D54-7B95-4080-94ED-423B6102D8C7}" destId="{C7034C15-9929-4891-9B24-FFDF087EC18A}" srcOrd="0" destOrd="0" presId="urn:microsoft.com/office/officeart/2005/8/layout/process4"/>
    <dgm:cxn modelId="{75961F2B-BBA4-4302-BB26-F1AB79F38BA6}" type="presParOf" srcId="{C7034C15-9929-4891-9B24-FFDF087EC18A}" destId="{C64FF3DD-95F9-4C6A-A734-73585B17FFB2}" srcOrd="0" destOrd="0" presId="urn:microsoft.com/office/officeart/2005/8/layout/process4"/>
    <dgm:cxn modelId="{94F3B7F7-FE1B-44D5-AF76-4989E0E39114}" type="presParOf" srcId="{C7034C15-9929-4891-9B24-FFDF087EC18A}" destId="{C1412DFB-7EF1-42AE-8B5A-9FAF6AB9C7A1}" srcOrd="1" destOrd="0" presId="urn:microsoft.com/office/officeart/2005/8/layout/process4"/>
    <dgm:cxn modelId="{0F7500C4-E1AD-41D6-A25D-0A218BF09320}" type="presParOf" srcId="{C7034C15-9929-4891-9B24-FFDF087EC18A}" destId="{84231924-95BE-4997-8024-134FEDCA970A}" srcOrd="2" destOrd="0" presId="urn:microsoft.com/office/officeart/2005/8/layout/process4"/>
    <dgm:cxn modelId="{027A852C-B594-4A26-8BD7-B593066B6E4F}" type="presParOf" srcId="{84231924-95BE-4997-8024-134FEDCA970A}" destId="{BD59210F-262E-4063-BE40-D64DF55AC9D1}" srcOrd="0" destOrd="0" presId="urn:microsoft.com/office/officeart/2005/8/layout/process4"/>
    <dgm:cxn modelId="{A6CC696A-12DB-4DF7-AB78-521AE5A75304}" type="presParOf" srcId="{DCE93D54-7B95-4080-94ED-423B6102D8C7}" destId="{6B689448-369D-4063-9597-C23873778317}" srcOrd="1" destOrd="0" presId="urn:microsoft.com/office/officeart/2005/8/layout/process4"/>
    <dgm:cxn modelId="{981008F1-98E7-410A-9DD7-CB565752E9E6}" type="presParOf" srcId="{DCE93D54-7B95-4080-94ED-423B6102D8C7}" destId="{693C1AC7-7275-4DCB-BB6B-CC0B957AE16D}" srcOrd="2" destOrd="0" presId="urn:microsoft.com/office/officeart/2005/8/layout/process4"/>
    <dgm:cxn modelId="{46F6CC86-915C-4D79-B9FE-BD9C79037892}" type="presParOf" srcId="{693C1AC7-7275-4DCB-BB6B-CC0B957AE16D}" destId="{4BE2C905-805D-4D3A-B516-6DA939673D38}" srcOrd="0" destOrd="0" presId="urn:microsoft.com/office/officeart/2005/8/layout/process4"/>
    <dgm:cxn modelId="{3DAB9892-757B-419B-AF2B-4C3FEAE3C0CE}" type="presParOf" srcId="{693C1AC7-7275-4DCB-BB6B-CC0B957AE16D}" destId="{D87CFE5D-E08B-4966-89B1-D7A9ADF40939}" srcOrd="1" destOrd="0" presId="urn:microsoft.com/office/officeart/2005/8/layout/process4"/>
    <dgm:cxn modelId="{E94FA6CB-D1E6-4609-BD87-F378772C5197}" type="presParOf" srcId="{693C1AC7-7275-4DCB-BB6B-CC0B957AE16D}" destId="{B6C7887C-E683-49C9-9105-EFF4571ED43F}" srcOrd="2" destOrd="0" presId="urn:microsoft.com/office/officeart/2005/8/layout/process4"/>
    <dgm:cxn modelId="{D16CD83D-FD64-42E5-A5AB-4B95CF6E8F57}" type="presParOf" srcId="{B6C7887C-E683-49C9-9105-EFF4571ED43F}" destId="{92EF5551-E272-499C-B69B-235E5BF424B5}" srcOrd="0" destOrd="0" presId="urn:microsoft.com/office/officeart/2005/8/layout/process4"/>
    <dgm:cxn modelId="{7A9E10A9-7422-4CE1-92B7-15B83D070C9C}" type="presParOf" srcId="{DCE93D54-7B95-4080-94ED-423B6102D8C7}" destId="{1862CB44-1651-41DE-B97F-BAC83D1619F4}" srcOrd="3" destOrd="0" presId="urn:microsoft.com/office/officeart/2005/8/layout/process4"/>
    <dgm:cxn modelId="{356CFF72-CFA7-4B24-BBA0-E222DF800D41}" type="presParOf" srcId="{DCE93D54-7B95-4080-94ED-423B6102D8C7}" destId="{308A5D71-1E5E-4889-85EE-51E2D1E49AAD}" srcOrd="4" destOrd="0" presId="urn:microsoft.com/office/officeart/2005/8/layout/process4"/>
    <dgm:cxn modelId="{10454538-A875-4928-B0E4-0871F0D5C9A7}" type="presParOf" srcId="{308A5D71-1E5E-4889-85EE-51E2D1E49AAD}" destId="{7D4C67F6-9F7B-44AD-9680-347F6219054B}" srcOrd="0" destOrd="0" presId="urn:microsoft.com/office/officeart/2005/8/layout/process4"/>
    <dgm:cxn modelId="{9F698C34-9C24-4E46-93D4-BF83FB333231}" type="presParOf" srcId="{308A5D71-1E5E-4889-85EE-51E2D1E49AAD}" destId="{F623D6B9-7F60-4288-93AE-88B7756BDF3A}" srcOrd="1" destOrd="0" presId="urn:microsoft.com/office/officeart/2005/8/layout/process4"/>
    <dgm:cxn modelId="{177AB1F3-B97B-4D9B-B625-49F1B9FA33DA}" type="presParOf" srcId="{308A5D71-1E5E-4889-85EE-51E2D1E49AAD}" destId="{34D48095-AE37-4B1C-9B41-B16E1FBF4C95}" srcOrd="2" destOrd="0" presId="urn:microsoft.com/office/officeart/2005/8/layout/process4"/>
    <dgm:cxn modelId="{A80B3B21-F911-412C-88EE-D662C1D1391D}" type="presParOf" srcId="{34D48095-AE37-4B1C-9B41-B16E1FBF4C95}" destId="{FBF143FB-8226-467D-840A-B1E737CCB0C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412DFB-7EF1-42AE-8B5A-9FAF6AB9C7A1}">
      <dsp:nvSpPr>
        <dsp:cNvPr id="0" name=""/>
        <dsp:cNvSpPr/>
      </dsp:nvSpPr>
      <dsp:spPr>
        <a:xfrm>
          <a:off x="0" y="3917180"/>
          <a:ext cx="7786742" cy="16745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ea typeface="Times New Roman"/>
              <a:cs typeface="Times New Roman" pitchFamily="18" charset="0"/>
            </a:rPr>
            <a:t>Третий этап – творческий (продуктивный) </a:t>
          </a:r>
          <a:endParaRPr lang="ru-RU" sz="2100" kern="1200" dirty="0"/>
        </a:p>
      </dsp:txBody>
      <dsp:txXfrm>
        <a:off x="0" y="3917180"/>
        <a:ext cx="7786742" cy="904242"/>
      </dsp:txXfrm>
    </dsp:sp>
    <dsp:sp modelId="{BD59210F-262E-4063-BE40-D64DF55AC9D1}">
      <dsp:nvSpPr>
        <dsp:cNvPr id="0" name=""/>
        <dsp:cNvSpPr/>
      </dsp:nvSpPr>
      <dsp:spPr>
        <a:xfrm>
          <a:off x="0" y="4579069"/>
          <a:ext cx="7786742" cy="106378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ea typeface="Times New Roman"/>
              <a:cs typeface="Times New Roman" pitchFamily="18" charset="0"/>
            </a:rPr>
            <a:t>Продуктивная деятельность.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ea typeface="Times New Roman"/>
              <a:cs typeface="Times New Roman" pitchFamily="18" charset="0"/>
            </a:rPr>
            <a:t>1. Рисуем с помощью соли.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ea typeface="Times New Roman"/>
              <a:cs typeface="Times New Roman" pitchFamily="18" charset="0"/>
            </a:rPr>
            <a:t>2. Лепим из солёного теста.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ea typeface="Times New Roman"/>
              <a:cs typeface="Times New Roman" pitchFamily="18" charset="0"/>
            </a:rPr>
            <a:t>3. Выращивание кристаллов соли.</a:t>
          </a:r>
          <a:endParaRPr lang="ru-RU" sz="1600" kern="1200" dirty="0"/>
        </a:p>
      </dsp:txBody>
      <dsp:txXfrm>
        <a:off x="0" y="4579069"/>
        <a:ext cx="7786742" cy="1063786"/>
      </dsp:txXfrm>
    </dsp:sp>
    <dsp:sp modelId="{D87CFE5D-E08B-4966-89B1-D7A9ADF40939}">
      <dsp:nvSpPr>
        <dsp:cNvPr id="0" name=""/>
        <dsp:cNvSpPr/>
      </dsp:nvSpPr>
      <dsp:spPr>
        <a:xfrm rot="10800000">
          <a:off x="0" y="2191516"/>
          <a:ext cx="7786742" cy="1744148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ea typeface="Times New Roman"/>
              <a:cs typeface="Times New Roman" pitchFamily="18" charset="0"/>
            </a:rPr>
            <a:t>Второй  этап – основной (практический).</a:t>
          </a:r>
          <a:endParaRPr lang="ru-RU" sz="2100" kern="1200" dirty="0"/>
        </a:p>
      </dsp:txBody>
      <dsp:txXfrm>
        <a:off x="0" y="2191516"/>
        <a:ext cx="7786742" cy="612195"/>
      </dsp:txXfrm>
    </dsp:sp>
    <dsp:sp modelId="{92EF5551-E272-499C-B69B-235E5BF424B5}">
      <dsp:nvSpPr>
        <dsp:cNvPr id="0" name=""/>
        <dsp:cNvSpPr/>
      </dsp:nvSpPr>
      <dsp:spPr>
        <a:xfrm>
          <a:off x="0" y="2937696"/>
          <a:ext cx="7786742" cy="382501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ea typeface="Times New Roman"/>
              <a:cs typeface="Times New Roman" pitchFamily="18" charset="0"/>
            </a:rPr>
            <a:t>Изучит с помощью опытов свойства соли</a:t>
          </a:r>
          <a:r>
            <a:rPr lang="ru-RU" sz="800" b="1" kern="1200" dirty="0" smtClean="0">
              <a:latin typeface="Times New Roman" pitchFamily="18" charset="0"/>
              <a:ea typeface="Times New Roman"/>
              <a:cs typeface="Times New Roman" pitchFamily="18" charset="0"/>
            </a:rPr>
            <a:t>.</a:t>
          </a:r>
          <a:endParaRPr lang="ru-RU" sz="800" kern="1200" dirty="0"/>
        </a:p>
      </dsp:txBody>
      <dsp:txXfrm>
        <a:off x="0" y="2937696"/>
        <a:ext cx="7786742" cy="382501"/>
      </dsp:txXfrm>
    </dsp:sp>
    <dsp:sp modelId="{F623D6B9-7F60-4288-93AE-88B7756BDF3A}">
      <dsp:nvSpPr>
        <dsp:cNvPr id="0" name=""/>
        <dsp:cNvSpPr/>
      </dsp:nvSpPr>
      <dsp:spPr>
        <a:xfrm rot="10800000">
          <a:off x="0" y="745"/>
          <a:ext cx="7786742" cy="2212347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ea typeface="Times New Roman"/>
              <a:cs typeface="Times New Roman" pitchFamily="18" charset="0"/>
            </a:rPr>
            <a:t>Первый  этап  - подготовительный мотивационный.</a:t>
          </a:r>
          <a:endParaRPr lang="ru-RU" sz="2100" kern="1200" dirty="0"/>
        </a:p>
      </dsp:txBody>
      <dsp:txXfrm>
        <a:off x="0" y="745"/>
        <a:ext cx="7786742" cy="776533"/>
      </dsp:txXfrm>
    </dsp:sp>
    <dsp:sp modelId="{FBF143FB-8226-467D-840A-B1E737CCB0CF}">
      <dsp:nvSpPr>
        <dsp:cNvPr id="0" name=""/>
        <dsp:cNvSpPr/>
      </dsp:nvSpPr>
      <dsp:spPr>
        <a:xfrm>
          <a:off x="0" y="558931"/>
          <a:ext cx="7786742" cy="856201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ea typeface="Times New Roman"/>
              <a:cs typeface="Times New Roman" pitchFamily="18" charset="0"/>
            </a:rPr>
            <a:t>1. Проблемная ситуация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ea typeface="Times New Roman"/>
              <a:cs typeface="Times New Roman" pitchFamily="18" charset="0"/>
            </a:rPr>
            <a:t>2.Постановка вопросов для активизации деятельности ребенка.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ea typeface="Times New Roman"/>
              <a:cs typeface="Times New Roman" pitchFamily="18" charset="0"/>
            </a:rPr>
            <a:t>3. Изучить источники и способы добычи соли.</a:t>
          </a:r>
          <a:endParaRPr lang="ru-RU" sz="1600" kern="1200" dirty="0"/>
        </a:p>
      </dsp:txBody>
      <dsp:txXfrm>
        <a:off x="0" y="558931"/>
        <a:ext cx="7786742" cy="856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F:\&#1055;&#1088;&#1086;&#1077;&#1082;&#1090;%20&#1042;&#1086;&#1083;&#1096;&#1077;&#1073;&#1085;&#1099;&#1077;%20&#1082;&#1088;&#1080;&#1089;&#1090;&#1072;&#1083;&#1083;&#1099;_&#1056;&#1086;&#1084;&#1072;&#1085;&#1086;&#1074;%20&#1040;\&#1055;&#1088;&#1086;&#1077;&#1082;&#1090;%20&#1074;&#1086;&#1083;&#1096;&#1077;&#1073;&#1085;&#1099;&#1077;%20&#1082;&#1088;&#1080;&#1089;&#1090;&#1072;&#1083;&#1083;&#1099;.av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ages7.webydo.com/91/9182751/3958/82BA586F-61FE-2265-7A44-97A4E36D6C29.jpg"/>
          <p:cNvPicPr>
            <a:picLocks noChangeAspect="1" noChangeArrowheads="1"/>
          </p:cNvPicPr>
          <p:nvPr/>
        </p:nvPicPr>
        <p:blipFill>
          <a:blip r:embed="rId2" cstate="print"/>
          <a:srcRect l="5468" t="11429" r="6250"/>
          <a:stretch>
            <a:fillRect/>
          </a:stretch>
        </p:blipFill>
        <p:spPr bwMode="auto">
          <a:xfrm>
            <a:off x="714348" y="4500570"/>
            <a:ext cx="8072494" cy="2357430"/>
          </a:xfrm>
          <a:prstGeom prst="rect">
            <a:avLst/>
          </a:prstGeom>
          <a:noFill/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428992" y="1785926"/>
            <a:ext cx="5572164" cy="142876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1905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«Волшебные кристаллы»</a:t>
            </a:r>
            <a:endParaRPr lang="ru-RU" sz="3600" b="1" kern="10" dirty="0">
              <a:ln w="1905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29058" y="3500438"/>
            <a:ext cx="5072066" cy="1714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r>
              <a:rPr lang="ru-RU" sz="8500" b="1" i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Автор проекта: </a:t>
            </a:r>
            <a:r>
              <a:rPr lang="ru-RU" sz="85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Романов Алексей</a:t>
            </a:r>
          </a:p>
          <a:p>
            <a:endParaRPr lang="ru-RU" sz="8500" b="1" i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500" b="1" i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</a:t>
            </a:r>
            <a:r>
              <a:rPr lang="ru-RU" sz="85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воспитатель </a:t>
            </a:r>
            <a:r>
              <a:rPr lang="ru-RU" sz="85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Проваренко</a:t>
            </a:r>
            <a:r>
              <a:rPr lang="ru-RU" sz="85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Светлана </a:t>
            </a:r>
            <a:r>
              <a:rPr lang="ru-RU" sz="85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Салаватовна</a:t>
            </a:r>
            <a:r>
              <a:rPr lang="ru-RU" sz="8500" b="1" i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500" b="1" i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8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C:\Users\User\Downloads\20180313_063607 (1).jpg"/>
          <p:cNvPicPr/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 rot="5400000">
            <a:off x="-147967" y="2219613"/>
            <a:ext cx="3553141" cy="28286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714356"/>
            <a:ext cx="9144000" cy="892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Номинация </a:t>
            </a:r>
          </a:p>
          <a:p>
            <a:pPr lvl="0" algn="ctr"/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«Лучший познавательный проект для дошкольников 2018»</a:t>
            </a:r>
            <a:endParaRPr lang="ru-RU" sz="24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Муниципальное автономное  дошкольное образовательное учреждение города Нижневартовска детский сад №37 «Дружная семейка»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7.webydo.com/91/9182751/3958/82BA586F-61FE-2265-7A44-97A4E36D6C29.jpg"/>
          <p:cNvPicPr>
            <a:picLocks noChangeAspect="1" noChangeArrowheads="1"/>
          </p:cNvPicPr>
          <p:nvPr/>
        </p:nvPicPr>
        <p:blipFill>
          <a:blip r:embed="rId2" cstate="print"/>
          <a:srcRect l="5468" t="11429" r="6250"/>
          <a:stretch>
            <a:fillRect/>
          </a:stretch>
        </p:blipFill>
        <p:spPr bwMode="auto">
          <a:xfrm>
            <a:off x="714348" y="4500570"/>
            <a:ext cx="8072494" cy="23574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285728"/>
            <a:ext cx="6286544" cy="9190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Формирование представлений о видах и способах добычи соли, ее свойствах и применение в экспериментальной и творческой деятельности. 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1571612"/>
            <a:ext cx="6318742" cy="43169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Образовательные: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Расширять знания детей о соли, как ее добывают, где применяется;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Исследовать свойства соли, через проведения опытов;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Формировать творческие способности, через экспериментальную деятельность;</a:t>
            </a:r>
          </a:p>
          <a:p>
            <a:pPr lvl="0">
              <a:lnSpc>
                <a:spcPct val="115000"/>
              </a:lnSpc>
            </a:pP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Развивающие: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  <a:tabLst>
                <a:tab pos="244475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Развивать мышление, любознательность, наблюдательность, познавательные способности детей; умение самостоятельно находить ответы на проблемные вопросы, решать проблемные ситуации; 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  <a:tabLst>
                <a:tab pos="244475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Развивать познавательный интерес к исследовательской деятельности, желание познать новое; </a:t>
            </a:r>
          </a:p>
          <a:p>
            <a:pPr marL="64135" lvl="0">
              <a:lnSpc>
                <a:spcPct val="115000"/>
              </a:lnSpc>
            </a:pP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Воспитательные;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1. Воспитывать интерес к окружающему миру.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142844" y="357166"/>
            <a:ext cx="2214546" cy="71438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142844" y="1857364"/>
            <a:ext cx="2214546" cy="71438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7.webydo.com/91/9182751/3958/82BA586F-61FE-2265-7A44-97A4E36D6C29.jpg"/>
          <p:cNvPicPr>
            <a:picLocks noChangeAspect="1" noChangeArrowheads="1"/>
          </p:cNvPicPr>
          <p:nvPr/>
        </p:nvPicPr>
        <p:blipFill>
          <a:blip r:embed="rId2" cstate="print"/>
          <a:srcRect l="5468" t="11429" r="6250"/>
          <a:stretch>
            <a:fillRect/>
          </a:stretch>
        </p:blipFill>
        <p:spPr bwMode="auto">
          <a:xfrm>
            <a:off x="714348" y="4500570"/>
            <a:ext cx="8072494" cy="235743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4348" y="0"/>
            <a:ext cx="7643866" cy="74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Этапы реализации проекта</a:t>
            </a:r>
            <a:endParaRPr lang="ru-RU" sz="40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928662" y="785794"/>
          <a:ext cx="7786742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ages7.webydo.com/91/9182751/3958/82BA586F-61FE-2265-7A44-97A4E36D6C29.jpg"/>
          <p:cNvPicPr>
            <a:picLocks noChangeAspect="1" noChangeArrowheads="1"/>
          </p:cNvPicPr>
          <p:nvPr/>
        </p:nvPicPr>
        <p:blipFill>
          <a:blip r:embed="rId2" cstate="print"/>
          <a:srcRect l="5468" t="11429" r="6250"/>
          <a:stretch>
            <a:fillRect/>
          </a:stretch>
        </p:blipFill>
        <p:spPr bwMode="auto">
          <a:xfrm>
            <a:off x="714348" y="4500570"/>
            <a:ext cx="8072494" cy="235743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42910" y="11429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algn="ctr"/>
            <a:endParaRPr lang="ru-RU" sz="85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000" b="1" i="1" dirty="0" smtClean="0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  <a:cs typeface="Times New Roman" pitchFamily="18" charset="0"/>
              </a:rPr>
              <a:t>Где и как добывают соль?</a:t>
            </a:r>
            <a:endParaRPr lang="ru-RU" sz="4000" b="1" i="1" dirty="0">
              <a:ln>
                <a:solidFill>
                  <a:sysClr val="windowText" lastClr="000000"/>
                </a:solidFill>
                <a:prstDash val="solid"/>
              </a:ln>
              <a:solidFill>
                <a:srgbClr val="92D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34820" name="Picture 4" descr="http://loveopium.ru/content/2012/03/salt/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857232"/>
            <a:ext cx="3294578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22" name="Picture 6" descr="http://cn15.nevsedoma.com.ua/photo/652/140_files/9_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286124"/>
            <a:ext cx="3472090" cy="24478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24" name="Picture 8" descr="http://mamo4ki.su/wp-content/uploads/2015/07/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928802"/>
            <a:ext cx="3952283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714744" y="785794"/>
            <a:ext cx="4572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Каменную соль добывают в соляных шахтах</a:t>
            </a:r>
            <a:r>
              <a:rPr lang="ru-RU" sz="1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86314" y="4643446"/>
            <a:ext cx="4143404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Морскую (выварочную) соль –из солевых растворов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5857892"/>
            <a:ext cx="44291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i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Сомосадочную</a:t>
            </a:r>
            <a:r>
              <a:rPr lang="ru-RU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соль добывают в соляных озерах и морях.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ages7.webydo.com/91/9182751/3958/82BA586F-61FE-2265-7A44-97A4E36D6C29.jpg"/>
          <p:cNvPicPr>
            <a:picLocks noChangeAspect="1" noChangeArrowheads="1"/>
          </p:cNvPicPr>
          <p:nvPr/>
        </p:nvPicPr>
        <p:blipFill>
          <a:blip r:embed="rId2" cstate="print"/>
          <a:srcRect l="5468" t="11429" r="6250"/>
          <a:stretch>
            <a:fillRect/>
          </a:stretch>
        </p:blipFill>
        <p:spPr bwMode="auto">
          <a:xfrm>
            <a:off x="714348" y="4500570"/>
            <a:ext cx="8072494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000" b="1" i="1" dirty="0" smtClean="0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  <a:cs typeface="Times New Roman" pitchFamily="18" charset="0"/>
              </a:rPr>
              <a:t>Какая бывает соль?</a:t>
            </a:r>
            <a:endParaRPr lang="ru-RU" sz="4000" b="1" i="1" dirty="0">
              <a:ln>
                <a:solidFill>
                  <a:sysClr val="windowText" lastClr="000000"/>
                </a:solidFill>
                <a:prstDash val="solid"/>
              </a:ln>
              <a:solidFill>
                <a:srgbClr val="92D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3" name="Содержимое 7" descr="10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3429024" cy="24787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4" name="Содержимое 8" descr="каменная соль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785794"/>
            <a:ext cx="3072583" cy="2303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5844" name="Picture 4" descr="http://7moon.ru/wp-content/uploads/2015/11/Yodirovannaya-sol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714488"/>
            <a:ext cx="3643338" cy="2602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5" name="Прямоугольник 14"/>
          <p:cNvSpPr/>
          <p:nvPr/>
        </p:nvSpPr>
        <p:spPr>
          <a:xfrm>
            <a:off x="3571868" y="714356"/>
            <a:ext cx="504354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Каменная (неочищенная) соль – имеет серый оттенок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6150114"/>
            <a:ext cx="292895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Поваренная (очищенная)  соль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57654" y="4500570"/>
            <a:ext cx="478634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Йодированная  соль - это поваренная соль, но только на заводе в нее добавляют йод.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ages7.webydo.com/91/9182751/3958/82BA586F-61FE-2265-7A44-97A4E36D6C29.jpg"/>
          <p:cNvPicPr>
            <a:picLocks noChangeAspect="1" noChangeArrowheads="1"/>
          </p:cNvPicPr>
          <p:nvPr/>
        </p:nvPicPr>
        <p:blipFill>
          <a:blip r:embed="rId2" cstate="print"/>
          <a:srcRect l="5468" t="11429" r="6250"/>
          <a:stretch>
            <a:fillRect/>
          </a:stretch>
        </p:blipFill>
        <p:spPr bwMode="auto">
          <a:xfrm>
            <a:off x="755576" y="4500570"/>
            <a:ext cx="8072494" cy="235743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44" y="1928802"/>
            <a:ext cx="4786346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является источником соли;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какими способами добываю соль;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опытным путем узнал о свойствах соли;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нарисовал «Кристальную звезду»;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слепил из соленого теста фигуры;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вырастил кристаллы.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214290"/>
            <a:ext cx="507209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время работы над проектом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познал:</a:t>
            </a:r>
            <a:endParaRPr lang="ru-RU" sz="1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фильм 7">
            <a:hlinkClick r:id="rId3" action="ppaction://hlinkfile" highlightClick="1"/>
          </p:cNvPr>
          <p:cNvSpPr/>
          <p:nvPr/>
        </p:nvSpPr>
        <p:spPr>
          <a:xfrm>
            <a:off x="5148064" y="908720"/>
            <a:ext cx="3744416" cy="3240360"/>
          </a:xfrm>
          <a:prstGeom prst="actionButtonMovi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ages7.webydo.com/91/9182751/3958/82BA586F-61FE-2265-7A44-97A4E36D6C29.jpg"/>
          <p:cNvPicPr>
            <a:picLocks noChangeAspect="1" noChangeArrowheads="1"/>
          </p:cNvPicPr>
          <p:nvPr/>
        </p:nvPicPr>
        <p:blipFill>
          <a:blip r:embed="rId2" cstate="print"/>
          <a:srcRect l="5468" t="11429" r="6250"/>
          <a:stretch>
            <a:fillRect/>
          </a:stretch>
        </p:blipFill>
        <p:spPr bwMode="auto">
          <a:xfrm>
            <a:off x="714348" y="4500570"/>
            <a:ext cx="8072494" cy="235743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57158" y="357166"/>
            <a:ext cx="8215370" cy="41549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Благодарим за внимание!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Хорошего продолжения дня.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326</Words>
  <Application>Microsoft Office PowerPoint</Application>
  <PresentationFormat>Экран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Где и как добывают соль?</vt:lpstr>
      <vt:lpstr>Какая бывает соль?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 дошкольное образовательное учреждение города Нижневартовска детский сад №37 «Дружная семейка»   </dc:title>
  <dc:creator>Admin</dc:creator>
  <cp:lastModifiedBy>User</cp:lastModifiedBy>
  <cp:revision>36</cp:revision>
  <dcterms:created xsi:type="dcterms:W3CDTF">2018-04-03T08:14:36Z</dcterms:created>
  <dcterms:modified xsi:type="dcterms:W3CDTF">2018-04-08T16:21:56Z</dcterms:modified>
</cp:coreProperties>
</file>