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63" r:id="rId9"/>
    <p:sldId id="268" r:id="rId10"/>
    <p:sldId id="271" r:id="rId11"/>
    <p:sldId id="270" r:id="rId12"/>
    <p:sldId id="266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2" r:id="rId24"/>
    <p:sldId id="281" r:id="rId25"/>
    <p:sldId id="282" r:id="rId26"/>
    <p:sldId id="293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E20000"/>
    <a:srgbClr val="131339"/>
    <a:srgbClr val="005426"/>
    <a:srgbClr val="642100"/>
    <a:srgbClr val="C9E7E9"/>
    <a:srgbClr val="CC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4" autoAdjust="0"/>
    <p:restoredTop sz="94624" autoAdjust="0"/>
  </p:normalViewPr>
  <p:slideViewPr>
    <p:cSldViewPr>
      <p:cViewPr varScale="1">
        <p:scale>
          <a:sx n="59" d="100"/>
          <a:sy n="59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1FD61F-0C6C-4ED2-9E36-E667CC703FFB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8061E-0189-45CE-AEF9-DB5FB401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6FEA66-24DF-48CB-A2C1-03776E8EBE5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34F36-583B-4DAD-A030-4CFB3EAC953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82090-7F7A-4821-B10F-404DBCDCCF9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80C4F5-9859-4B34-A53A-F54FB1118C7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4022D1-122E-400A-87CE-4817D88E3A3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D9FD-ADED-47D7-9201-2408D471154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6E598-7224-49B4-9EEA-79B1134DC5E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44EA-E350-4E17-B61F-FF87AF9B2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821C-2068-4A4E-96D2-6E0F2203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E464-C98E-4CA8-8CD1-E7F8D75EB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56B2-0027-4E40-9B85-9136FBB0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ADE4-7B0C-467D-9154-F18ADC32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CB6A-D29D-427E-B764-9824BE11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BE80-3D24-453E-ACD4-209839780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C705-00D7-4D51-A7E0-C7F5A20E0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BBCE-6878-44CE-8629-7299F4C54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72E6-060D-4EED-8817-262697293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705EC-DC52-4747-A35A-CC5CCD8FF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42163B-E5DA-4E33-AE23-BA9BE22C4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openxmlformats.org/officeDocument/2006/relationships/image" Target="../media/image25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image" Target="../media/image29.gif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image" Target="../media/image9.gif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gif"/><Relationship Id="rId7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9.gif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image" Target="../media/image8.pn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image" Target="../media/image10.gif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4.jpeg"/><Relationship Id="rId7" Type="http://schemas.openxmlformats.org/officeDocument/2006/relationships/image" Target="../media/image10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openxmlformats.org/officeDocument/2006/relationships/image" Target="../media/image42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openxmlformats.org/officeDocument/2006/relationships/image" Target="../media/image42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gif"/><Relationship Id="rId7" Type="http://schemas.openxmlformats.org/officeDocument/2006/relationships/image" Target="../media/image4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sen.odessa.ua/catalog412601.php" TargetMode="External"/><Relationship Id="rId13" Type="http://schemas.openxmlformats.org/officeDocument/2006/relationships/image" Target="../media/image51.png"/><Relationship Id="rId18" Type="http://schemas.openxmlformats.org/officeDocument/2006/relationships/hyperlink" Target="http://www.forum.rostovmama.ru/index.php?topic=51894.msg2173732" TargetMode="External"/><Relationship Id="rId3" Type="http://schemas.openxmlformats.org/officeDocument/2006/relationships/image" Target="../media/image50.png"/><Relationship Id="rId21" Type="http://schemas.openxmlformats.org/officeDocument/2006/relationships/hyperlink" Target="http://life-scorpio.ucoz.ru/_pu/2/94957.jpg" TargetMode="External"/><Relationship Id="rId7" Type="http://schemas.openxmlformats.org/officeDocument/2006/relationships/hyperlink" Target="http://www.booksiti.net.ru/books/8276325.jpg" TargetMode="External"/><Relationship Id="rId12" Type="http://schemas.openxmlformats.org/officeDocument/2006/relationships/hyperlink" Target="http://illustrators.ru/projects/20595_original.jpg?1264012738" TargetMode="External"/><Relationship Id="rId17" Type="http://schemas.openxmlformats.org/officeDocument/2006/relationships/hyperlink" Target="http://multxit.ru/chipollino/" TargetMode="External"/><Relationship Id="rId2" Type="http://schemas.openxmlformats.org/officeDocument/2006/relationships/image" Target="../media/image49.jpeg"/><Relationship Id="rId16" Type="http://schemas.openxmlformats.org/officeDocument/2006/relationships/hyperlink" Target="http://puzzleua.com/images/26715b.jpg" TargetMode="External"/><Relationship Id="rId20" Type="http://schemas.openxmlformats.org/officeDocument/2006/relationships/hyperlink" Target="http://ayl.ucoz.ru/blog/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labirint.ru/images/books5/208411/scrn_big_1.jpg" TargetMode="External"/><Relationship Id="rId11" Type="http://schemas.openxmlformats.org/officeDocument/2006/relationships/hyperlink" Target="http://www.snowball.ru/pippi/img/pers/villa.jpg" TargetMode="External"/><Relationship Id="rId5" Type="http://schemas.openxmlformats.org/officeDocument/2006/relationships/hyperlink" Target="http://www.yartoys.ru/shop/show_cat.php?start=520&amp;catid=581" TargetMode="External"/><Relationship Id="rId15" Type="http://schemas.openxmlformats.org/officeDocument/2006/relationships/hyperlink" Target="http://www.tokid.ru/catalog/goods/20864" TargetMode="External"/><Relationship Id="rId10" Type="http://schemas.openxmlformats.org/officeDocument/2006/relationships/hyperlink" Target="http://www.alsen.odessa.ua/catalog41.php" TargetMode="External"/><Relationship Id="rId19" Type="http://schemas.openxmlformats.org/officeDocument/2006/relationships/hyperlink" Target="http://mults.spb.ru/screen/chipollino.jpg" TargetMode="External"/><Relationship Id="rId4" Type="http://schemas.openxmlformats.org/officeDocument/2006/relationships/hyperlink" Target="http://www.illustrator-lebedev.narod.ru/portfolio.html" TargetMode="External"/><Relationship Id="rId9" Type="http://schemas.openxmlformats.org/officeDocument/2006/relationships/hyperlink" Target="http://www.alsen.odessa.ua/catalog41301.php" TargetMode="External"/><Relationship Id="rId14" Type="http://schemas.openxmlformats.org/officeDocument/2006/relationships/image" Target="../media/image52.png"/><Relationship Id="rId22" Type="http://schemas.openxmlformats.org/officeDocument/2006/relationships/hyperlink" Target="http://www.detmoda.ru/catalog/192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2.png"/><Relationship Id="rId4" Type="http://schemas.openxmlformats.org/officeDocument/2006/relationships/image" Target="../media/image19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4" descr="ff3e9b1274750a63fa8fae16d0461c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43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8" descr="ff3e9b1274750a63fa8fae16d0461c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35734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4" descr="ff3e9b1274750a63fa8fae16d0461c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3214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4" descr="ff3e9b1274750a63fa8fae16d0461c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47974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4" descr="ff3e9b1274750a63fa8fae16d0461c16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313" y="64293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6" descr="zvezd_171y"/>
          <p:cNvPicPr>
            <a:picLocks noChangeAspect="1" noChangeArrowheads="1"/>
          </p:cNvPicPr>
          <p:nvPr/>
        </p:nvPicPr>
        <p:blipFill>
          <a:blip r:embed="rId5" cstate="screen"/>
          <a:srcRect l="-1873" r="-16853"/>
          <a:stretch>
            <a:fillRect/>
          </a:stretch>
        </p:blipFill>
        <p:spPr bwMode="auto">
          <a:xfrm>
            <a:off x="0" y="6416675"/>
            <a:ext cx="5953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7" descr="ff3e9b1274750a63fa8fae16d0461c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16430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spb-tentorium.ru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92275" y="1268413"/>
            <a:ext cx="44878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4" descr="spb-tentorium.ru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95513" y="2349500"/>
            <a:ext cx="36052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92275" y="1773238"/>
            <a:ext cx="6786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В какой стране живёт Карлсон?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9750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 Д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АНИИ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9750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 А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НГЛИИ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39750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 Ш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ВЕЦИИ</a:t>
            </a:r>
          </a:p>
        </p:txBody>
      </p:sp>
      <p:pic>
        <p:nvPicPr>
          <p:cNvPr id="11271" name="Picture 16" descr="C:\Users\Пользователь\Desktop\для публикации\сказки\Астрид Линдгрен\Карлсон\kart_75-1_260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3455988" cy="2312988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6" name="Прямоугольник 15"/>
          <p:cNvSpPr/>
          <p:nvPr/>
        </p:nvSpPr>
        <p:spPr>
          <a:xfrm>
            <a:off x="4211638" y="3141663"/>
            <a:ext cx="4105275" cy="2806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3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grpSp>
        <p:nvGrpSpPr>
          <p:cNvPr id="11276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1278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1279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128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94" name="Picture 30" descr="Безимени-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43063" y="1785938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 звали «домомучительницу» Малыша?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68313" y="4365625"/>
            <a:ext cx="3240087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ФРЕКЕН 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Б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ОК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68313" y="3429000"/>
            <a:ext cx="3240087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ДОНЬЯ 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Р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ОЗА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68313" y="5300663"/>
            <a:ext cx="33115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СИНЬОРА 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М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АРТА</a:t>
            </a:r>
          </a:p>
        </p:txBody>
      </p:sp>
      <p:pic>
        <p:nvPicPr>
          <p:cNvPr id="12295" name="Picture 18" descr="C:\Users\Пользователь\Desktop\для публикации\сказки\Астрид Линдгрен\Карлсон\kart_75-2_30_ad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429000"/>
            <a:ext cx="3600450" cy="2513013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3" name="Прямоугольник 12"/>
          <p:cNvSpPr/>
          <p:nvPr/>
        </p:nvSpPr>
        <p:spPr>
          <a:xfrm>
            <a:off x="4284663" y="3068638"/>
            <a:ext cx="3960812" cy="3097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7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7" descr="D:\Мои рисунки\строения\house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12300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2302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2303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230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318" name="Picture 30" descr="Безимени-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мка 19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68313" y="3429000"/>
            <a:ext cx="3105150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ФОТОАППАРАТ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468313" y="4365625"/>
            <a:ext cx="3105150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МАШИНКУ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468313" y="5300663"/>
            <a:ext cx="3105150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СОБАКУ</a:t>
            </a:r>
          </a:p>
        </p:txBody>
      </p:sp>
      <p:pic>
        <p:nvPicPr>
          <p:cNvPr id="2" name="Picture 17" descr="C:\Users\Пользователь\Desktop\для публикации\сказки\Астрид Линдгрен\Карлсон\kart_75-1_4х1_ad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3573463"/>
            <a:ext cx="2879725" cy="2262187"/>
          </a:xfrm>
          <a:prstGeom prst="rect">
            <a:avLst/>
          </a:prstGeom>
          <a:noFill/>
          <a:ln w="3175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4" name="Прямоугольник 13"/>
          <p:cNvSpPr/>
          <p:nvPr/>
        </p:nvSpPr>
        <p:spPr>
          <a:xfrm>
            <a:off x="4211638" y="3429000"/>
            <a:ext cx="3384550" cy="2592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18" descr="backgrounds_00043"/>
          <p:cNvSpPr>
            <a:spLocks noChangeArrowheads="1" noChangeShapeType="1" noTextEdit="1"/>
          </p:cNvSpPr>
          <p:nvPr/>
        </p:nvSpPr>
        <p:spPr bwMode="auto">
          <a:xfrm>
            <a:off x="2428875" y="1214438"/>
            <a:ext cx="6286500" cy="4286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63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latin typeface="Comic Sans MS"/>
            </a:endParaRPr>
          </a:p>
        </p:txBody>
      </p:sp>
      <p:pic>
        <p:nvPicPr>
          <p:cNvPr id="13322" name="Picture 17" descr="D:\Мои рисунки\строения\house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00188" y="1785938"/>
            <a:ext cx="7348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Какой подарок больше  всего хотел получить Малыш на день рождения?</a:t>
            </a: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3327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8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3328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332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343" name="Picture 31" descr="Безимени-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</p:childTnLst>
        </p:cTn>
      </p:par>
    </p:tnLst>
    <p:bldLst>
      <p:bldP spid="13318" grpId="0" animBg="1"/>
      <p:bldP spid="1332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nowball.ru/pippi/img/pers/vill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357563"/>
            <a:ext cx="3600450" cy="2808287"/>
          </a:xfrm>
          <a:prstGeom prst="rect">
            <a:avLst/>
          </a:prstGeom>
          <a:noFill/>
          <a:ln w="3175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339" name="Рамка 18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30163" y="-30163"/>
            <a:ext cx="9174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428750" y="1785938"/>
            <a:ext cx="7500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 называлась вилла, на которой поселилась Пеппи Длинныйчулок?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9750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К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УРИЦА»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39750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П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ЕТУШОК»</a:t>
            </a:r>
            <a:endParaRPr lang="ru-RU" sz="2400">
              <a:solidFill>
                <a:srgbClr val="4C1900"/>
              </a:solidFill>
              <a:latin typeface="Century Schoolbook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39750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4C1900"/>
                </a:solidFill>
                <a:latin typeface="Century Schoolbook" pitchFamily="18" charset="0"/>
              </a:rPr>
              <a:t>Ц</a:t>
            </a: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ЫПЛЁНОК»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851275" y="3068638"/>
            <a:ext cx="4105275" cy="3384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5" name="Picture 5" descr="luna0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D:\Мои рисунки\строения\house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14348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4350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8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4351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435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367" name="Picture 31" descr="Безимени-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6393" grpId="0" animBg="1"/>
      <p:bldP spid="1639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1905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 СУПНИЦЕ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 ГОРШКЕ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4C1900"/>
                </a:solidFill>
                <a:latin typeface="Century Schoolbook" pitchFamily="18" charset="0"/>
              </a:rPr>
              <a:t>В КУВШИНЕ</a:t>
            </a:r>
          </a:p>
        </p:txBody>
      </p:sp>
      <p:pic>
        <p:nvPicPr>
          <p:cNvPr id="15366" name="Picture 9" descr="20595_original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3143250"/>
            <a:ext cx="4214812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Прямоугольник 12"/>
          <p:cNvSpPr/>
          <p:nvPr/>
        </p:nvSpPr>
        <p:spPr>
          <a:xfrm>
            <a:off x="3857625" y="3141663"/>
            <a:ext cx="4459288" cy="335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357313" y="1785938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В какой посуде застряла голова Эмиля из Лённеберги? </a:t>
            </a:r>
          </a:p>
        </p:txBody>
      </p:sp>
      <p:pic>
        <p:nvPicPr>
          <p:cNvPr id="15369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grpSp>
        <p:nvGrpSpPr>
          <p:cNvPr id="15372" name="Группа 17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5374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5375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537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390" name="Picture 30" descr="Безимени-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 descr="Безимени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3068638"/>
            <a:ext cx="2916238" cy="3087687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6" name="Рамка 15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39750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МОНЕТКУ 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572000" y="2852738"/>
            <a:ext cx="3455988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763713" y="1773238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Что уронила в пирог принцесса в сказке «Ослиная шкура»?</a:t>
            </a:r>
          </a:p>
        </p:txBody>
      </p:sp>
      <p:pic>
        <p:nvPicPr>
          <p:cNvPr id="16391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39750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100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КОЛЕЧКО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39750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ПУГОВИЦУ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16396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6398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16399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640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2" descr="ram_06_s6-gnomy8_adr.g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725" y="3213100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7" descr="D:\Мои рисунки\строения\house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515" grpId="0" animBg="1"/>
      <p:bldP spid="1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357313" y="1785938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Во что превратилась карета Золушки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в двенадцать часов?</a:t>
            </a:r>
          </a:p>
        </p:txBody>
      </p:sp>
      <p:sp useBgFill="1">
        <p:nvSpPr>
          <p:cNvPr id="17412" name="Rectangle 16"/>
          <p:cNvSpPr>
            <a:spLocks noChangeArrowheads="1"/>
          </p:cNvSpPr>
          <p:nvPr/>
        </p:nvSpPr>
        <p:spPr bwMode="auto">
          <a:xfrm>
            <a:off x="7072313" y="5072063"/>
            <a:ext cx="1857375" cy="15001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16" descr="C:\Users\Пользователь\Desktop\сказки\Шарль Перро\Золушка\kart_71_s2-1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3429000"/>
            <a:ext cx="3600450" cy="2433638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4" name="Прямоугольник 13"/>
          <p:cNvSpPr/>
          <p:nvPr/>
        </p:nvSpPr>
        <p:spPr>
          <a:xfrm>
            <a:off x="3995738" y="3213100"/>
            <a:ext cx="3960812" cy="2808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5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ТЫКВУ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ДЫНЮ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АРБУЗ</a:t>
            </a:r>
          </a:p>
        </p:txBody>
      </p:sp>
      <p:pic>
        <p:nvPicPr>
          <p:cNvPr id="17419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17421" name="Группа 17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7423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17424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742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4" name="Рисунок 33" descr="ram_06_s6-gnomy8_adr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13100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5" name="Picture 34" descr="img5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3097213" cy="2506663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47813" y="1844675"/>
            <a:ext cx="735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Чем принцесса уколола палец в сказке «Спящая красавица»?</a:t>
            </a: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4284663" y="3213100"/>
            <a:ext cx="3600450" cy="295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8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БУЛАВКОЙ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ИГОЛКОЙ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ВЕРЕТЕНОМ</a:t>
            </a:r>
          </a:p>
        </p:txBody>
      </p:sp>
      <p:pic>
        <p:nvPicPr>
          <p:cNvPr id="18442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grpSp>
        <p:nvGrpSpPr>
          <p:cNvPr id="18444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8446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18447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844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2" descr="ram_06_s6-gnomy8_adr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мка 15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476375" y="1773238"/>
            <a:ext cx="7358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Какие подарки от маркиза Карабаса</a:t>
            </a:r>
            <a:r>
              <a:rPr lang="en-US" sz="3000">
                <a:latin typeface="Century Schoolbook" pitchFamily="18" charset="0"/>
              </a:rPr>
              <a:t> </a:t>
            </a:r>
            <a:r>
              <a:rPr lang="ru-RU" sz="3000">
                <a:latin typeface="Century Schoolbook" pitchFamily="18" charset="0"/>
              </a:rPr>
              <a:t>носил королю Кот в сапогах?</a:t>
            </a:r>
          </a:p>
        </p:txBody>
      </p:sp>
      <p:pic>
        <p:nvPicPr>
          <p:cNvPr id="19460" name="Picture 15" descr="C:\Users\Пользователь\Desktop\сказки\Шарль Перро\кот в сапогах\kart_75-17_260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3600450" cy="2482850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3" name="Прямоугольник 12"/>
          <p:cNvSpPr/>
          <p:nvPr/>
        </p:nvSpPr>
        <p:spPr>
          <a:xfrm>
            <a:off x="4427538" y="3141663"/>
            <a:ext cx="3960812" cy="2951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2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68313" y="3429000"/>
            <a:ext cx="36750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5426"/>
                </a:solidFill>
                <a:latin typeface="Century Schoolbook" pitchFamily="18" charset="0"/>
              </a:rPr>
              <a:t>КУРОПАТОК </a:t>
            </a:r>
          </a:p>
          <a:p>
            <a:pPr algn="ctr"/>
            <a:r>
              <a:rPr lang="ru-RU" sz="2000" b="1">
                <a:solidFill>
                  <a:srgbClr val="005426"/>
                </a:solidFill>
                <a:latin typeface="Century Schoolbook" pitchFamily="18" charset="0"/>
              </a:rPr>
              <a:t>И КРОЛИКОВ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4365625"/>
            <a:ext cx="36750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5426"/>
                </a:solidFill>
                <a:latin typeface="Century Schoolbook" pitchFamily="18" charset="0"/>
              </a:rPr>
              <a:t>ГОРНОСТАЕВ </a:t>
            </a:r>
          </a:p>
          <a:p>
            <a:pPr algn="ctr"/>
            <a:r>
              <a:rPr lang="ru-RU" sz="2000" b="1">
                <a:solidFill>
                  <a:srgbClr val="005426"/>
                </a:solidFill>
                <a:latin typeface="Century Schoolbook" pitchFamily="18" charset="0"/>
              </a:rPr>
              <a:t>И ПЕСЦОВ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5300663"/>
            <a:ext cx="3675062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5426"/>
                </a:solidFill>
                <a:latin typeface="Century Schoolbook" pitchFamily="18" charset="0"/>
              </a:rPr>
              <a:t>ЗАЙЦЕВ И ЛИСИЦ</a:t>
            </a:r>
          </a:p>
        </p:txBody>
      </p:sp>
      <p:pic>
        <p:nvPicPr>
          <p:cNvPr id="19466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539750" y="1989138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grpSp>
        <p:nvGrpSpPr>
          <p:cNvPr id="19468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9470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19471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947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2" descr="ram_06_s6-gnomy8_adr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13100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мка 15"/>
          <p:cNvSpPr/>
          <p:nvPr/>
        </p:nvSpPr>
        <p:spPr>
          <a:xfrm>
            <a:off x="1905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357313" y="1785938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Сколько лет спала принцесса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в сказке «Спящая красавица»?</a:t>
            </a:r>
          </a:p>
        </p:txBody>
      </p:sp>
      <p:pic>
        <p:nvPicPr>
          <p:cNvPr id="20484" name="Picture 16" descr="C:\Documents and Settings\Елена\Рабочий стол\Мир сказок Шарля Перро\спящая красав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275" y="3429000"/>
            <a:ext cx="4032250" cy="2538413"/>
          </a:xfrm>
          <a:prstGeom prst="rect">
            <a:avLst/>
          </a:prstGeom>
          <a:noFill/>
          <a:ln w="3175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3" name="Прямоугольник 12"/>
          <p:cNvSpPr/>
          <p:nvPr/>
        </p:nvSpPr>
        <p:spPr>
          <a:xfrm>
            <a:off x="3635375" y="3213100"/>
            <a:ext cx="4537075" cy="295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6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300 ЛЕТ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100 ЛЕТ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500 ЛЕТ</a:t>
            </a:r>
          </a:p>
        </p:txBody>
      </p:sp>
      <p:pic>
        <p:nvPicPr>
          <p:cNvPr id="20490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611188" y="1989138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grpSp>
        <p:nvGrpSpPr>
          <p:cNvPr id="20492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0494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20495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049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2" descr="ram_06_s6-gnomy8_adr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357563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B9"/>
            </a:gs>
            <a:gs pos="50000">
              <a:schemeClr val="bg1"/>
            </a:gs>
            <a:gs pos="100000">
              <a:srgbClr val="FFFF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амка 3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163" y="-30163"/>
            <a:ext cx="9174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84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23850" y="2276475"/>
            <a:ext cx="3097213" cy="6477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7DDEE"/>
              </a:gs>
              <a:gs pos="50000">
                <a:schemeClr val="bg1"/>
              </a:gs>
              <a:gs pos="100000">
                <a:srgbClr val="F7DDEE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7A0054"/>
                </a:solidFill>
                <a:latin typeface="Century Schoolbook" pitchFamily="18" charset="0"/>
              </a:rPr>
              <a:t>Х.К.</a:t>
            </a: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 </a:t>
            </a:r>
            <a:r>
              <a:rPr lang="ru-RU" sz="2800" b="1">
                <a:solidFill>
                  <a:srgbClr val="7A0054"/>
                </a:solidFill>
                <a:latin typeface="Century Schoolbook" pitchFamily="18" charset="0"/>
              </a:rPr>
              <a:t>А</a:t>
            </a: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НДЕРСЕН</a:t>
            </a: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323850" y="3357563"/>
            <a:ext cx="3097213" cy="6477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DEB4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642100"/>
                </a:solidFill>
                <a:latin typeface="Century Schoolbook" pitchFamily="18" charset="0"/>
              </a:rPr>
              <a:t>А.</a:t>
            </a:r>
            <a:r>
              <a:rPr lang="ru-RU" sz="2400" b="1">
                <a:solidFill>
                  <a:srgbClr val="642100"/>
                </a:solidFill>
                <a:latin typeface="Century Schoolbook" pitchFamily="18" charset="0"/>
              </a:rPr>
              <a:t> </a:t>
            </a:r>
            <a:r>
              <a:rPr lang="ru-RU" sz="2800" b="1">
                <a:solidFill>
                  <a:srgbClr val="642100"/>
                </a:solidFill>
                <a:latin typeface="Century Schoolbook" pitchFamily="18" charset="0"/>
              </a:rPr>
              <a:t>Л</a:t>
            </a:r>
            <a:r>
              <a:rPr lang="ru-RU" sz="2400" b="1">
                <a:solidFill>
                  <a:srgbClr val="642100"/>
                </a:solidFill>
                <a:latin typeface="Century Schoolbook" pitchFamily="18" charset="0"/>
              </a:rPr>
              <a:t>ИНДГРЕН</a:t>
            </a: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323850" y="4365625"/>
            <a:ext cx="3025775" cy="6477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B9FFB9"/>
              </a:gs>
              <a:gs pos="50000">
                <a:schemeClr val="bg1"/>
              </a:gs>
              <a:gs pos="100000">
                <a:srgbClr val="B9FFB9"/>
              </a:gs>
            </a:gsLst>
            <a:lin ang="5400000" scaled="1"/>
          </a:gradFill>
          <a:ln w="1270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5426"/>
                </a:solidFill>
                <a:latin typeface="Century Schoolbook" pitchFamily="18" charset="0"/>
              </a:rPr>
              <a:t>Ш</a:t>
            </a: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. </a:t>
            </a:r>
            <a:r>
              <a:rPr lang="ru-RU" sz="2800" b="1">
                <a:solidFill>
                  <a:srgbClr val="005426"/>
                </a:solidFill>
                <a:latin typeface="Century Schoolbook" pitchFamily="18" charset="0"/>
              </a:rPr>
              <a:t>П</a:t>
            </a: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ЕРРО</a:t>
            </a:r>
          </a:p>
        </p:txBody>
      </p:sp>
      <p:sp>
        <p:nvSpPr>
          <p:cNvPr id="6180" name="AutoShape 3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35375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1</a:t>
            </a:r>
          </a:p>
        </p:txBody>
      </p:sp>
      <p:sp>
        <p:nvSpPr>
          <p:cNvPr id="6181" name="AutoShape 3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00563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2</a:t>
            </a:r>
          </a:p>
        </p:txBody>
      </p:sp>
      <p:sp>
        <p:nvSpPr>
          <p:cNvPr id="6182" name="AutoShape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64163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3</a:t>
            </a:r>
          </a:p>
        </p:txBody>
      </p:sp>
      <p:sp>
        <p:nvSpPr>
          <p:cNvPr id="6183" name="AutoShape 3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27763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4</a:t>
            </a:r>
          </a:p>
        </p:txBody>
      </p:sp>
      <p:sp>
        <p:nvSpPr>
          <p:cNvPr id="6184" name="AutoShape 4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92950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5</a:t>
            </a:r>
          </a:p>
        </p:txBody>
      </p:sp>
      <p:sp>
        <p:nvSpPr>
          <p:cNvPr id="6185" name="AutoShape 4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56550" y="22050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7A0054"/>
                </a:solidFill>
              </a:rPr>
              <a:t>6</a:t>
            </a:r>
          </a:p>
        </p:txBody>
      </p:sp>
      <p:sp>
        <p:nvSpPr>
          <p:cNvPr id="6186" name="AutoShape 4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35375" y="32845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1</a:t>
            </a:r>
          </a:p>
        </p:txBody>
      </p:sp>
      <p:sp>
        <p:nvSpPr>
          <p:cNvPr id="6188" name="AutoShape 4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00563" y="32845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2</a:t>
            </a:r>
          </a:p>
        </p:txBody>
      </p:sp>
      <p:sp>
        <p:nvSpPr>
          <p:cNvPr id="6189" name="AutoShape 4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64163" y="32845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3</a:t>
            </a:r>
          </a:p>
        </p:txBody>
      </p:sp>
      <p:sp>
        <p:nvSpPr>
          <p:cNvPr id="6190" name="AutoShap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15063" y="3286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4</a:t>
            </a:r>
          </a:p>
        </p:txBody>
      </p:sp>
      <p:sp>
        <p:nvSpPr>
          <p:cNvPr id="6191" name="AutoShape 4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092950" y="32845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5</a:t>
            </a:r>
          </a:p>
        </p:txBody>
      </p:sp>
      <p:sp>
        <p:nvSpPr>
          <p:cNvPr id="6192" name="AutoShape 4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56550" y="32845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642100"/>
                </a:solidFill>
              </a:rPr>
              <a:t>6</a:t>
            </a:r>
          </a:p>
        </p:txBody>
      </p:sp>
      <p:sp>
        <p:nvSpPr>
          <p:cNvPr id="6193" name="AutoShape 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635375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1</a:t>
            </a:r>
          </a:p>
        </p:txBody>
      </p:sp>
      <p:sp>
        <p:nvSpPr>
          <p:cNvPr id="6205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00563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2</a:t>
            </a:r>
          </a:p>
        </p:txBody>
      </p:sp>
      <p:sp>
        <p:nvSpPr>
          <p:cNvPr id="6206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364163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3</a:t>
            </a:r>
          </a:p>
        </p:txBody>
      </p:sp>
      <p:sp>
        <p:nvSpPr>
          <p:cNvPr id="6207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227763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4</a:t>
            </a:r>
          </a:p>
        </p:txBody>
      </p:sp>
      <p:sp>
        <p:nvSpPr>
          <p:cNvPr id="6208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92950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5</a:t>
            </a:r>
          </a:p>
        </p:txBody>
      </p:sp>
      <p:sp>
        <p:nvSpPr>
          <p:cNvPr id="6209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56550" y="43656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5426"/>
                </a:solidFill>
              </a:rPr>
              <a:t>6</a:t>
            </a: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323850" y="5445125"/>
            <a:ext cx="3025775" cy="6477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19194B"/>
                </a:solidFill>
                <a:latin typeface="Century Schoolbook" pitchFamily="18" charset="0"/>
              </a:rPr>
              <a:t>Д</a:t>
            </a:r>
            <a:r>
              <a:rPr lang="ru-RU" sz="2400" b="1">
                <a:solidFill>
                  <a:srgbClr val="19194B"/>
                </a:solidFill>
                <a:latin typeface="Century Schoolbook" pitchFamily="18" charset="0"/>
              </a:rPr>
              <a:t>Ж. </a:t>
            </a:r>
            <a:r>
              <a:rPr lang="ru-RU" sz="2800" b="1">
                <a:solidFill>
                  <a:srgbClr val="19194B"/>
                </a:solidFill>
                <a:latin typeface="Century Schoolbook" pitchFamily="18" charset="0"/>
              </a:rPr>
              <a:t>Р</a:t>
            </a:r>
            <a:r>
              <a:rPr lang="ru-RU" sz="2400" b="1">
                <a:solidFill>
                  <a:srgbClr val="19194B"/>
                </a:solidFill>
                <a:latin typeface="Century Schoolbook" pitchFamily="18" charset="0"/>
              </a:rPr>
              <a:t>ОДАРИ</a:t>
            </a:r>
          </a:p>
        </p:txBody>
      </p:sp>
      <p:sp>
        <p:nvSpPr>
          <p:cNvPr id="28" name="AutoShape 5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635375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1</a:t>
            </a:r>
          </a:p>
        </p:txBody>
      </p:sp>
      <p:sp>
        <p:nvSpPr>
          <p:cNvPr id="2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500563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2</a:t>
            </a:r>
          </a:p>
        </p:txBody>
      </p:sp>
      <p:sp>
        <p:nvSpPr>
          <p:cNvPr id="3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4163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3</a:t>
            </a:r>
          </a:p>
        </p:txBody>
      </p:sp>
      <p:sp>
        <p:nvSpPr>
          <p:cNvPr id="31" name="AutoShape 69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227763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4</a:t>
            </a:r>
          </a:p>
        </p:txBody>
      </p:sp>
      <p:sp>
        <p:nvSpPr>
          <p:cNvPr id="3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92950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5</a:t>
            </a:r>
          </a:p>
        </p:txBody>
      </p:sp>
      <p:sp>
        <p:nvSpPr>
          <p:cNvPr id="3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956550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131339"/>
                </a:solidFill>
              </a:rPr>
              <a:t>6</a:t>
            </a:r>
          </a:p>
        </p:txBody>
      </p:sp>
      <p:sp>
        <p:nvSpPr>
          <p:cNvPr id="3104" name="WordArt 16" descr="backgrounds_00043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6084887" cy="10255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rgbClr val="A40042"/>
                  </a:solidFill>
                  <a:round/>
                  <a:headEnd/>
                  <a:tailEnd/>
                </a:ln>
                <a:blipFill dpi="0" rotWithShape="1">
                  <a:blip r:embed="rId28"/>
                  <a:srcRect/>
                  <a:stretch>
                    <a:fillRect/>
                  </a:stretch>
                </a:blipFill>
                <a:latin typeface="Century Schoolbook"/>
              </a:rPr>
              <a:t>В гостях у сказки</a:t>
            </a:r>
          </a:p>
        </p:txBody>
      </p:sp>
      <p:grpSp>
        <p:nvGrpSpPr>
          <p:cNvPr id="3105" name="Группа 37"/>
          <p:cNvGrpSpPr>
            <a:grpSpLocks/>
          </p:cNvGrpSpPr>
          <p:nvPr/>
        </p:nvGrpSpPr>
        <p:grpSpPr bwMode="auto">
          <a:xfrm>
            <a:off x="2268538" y="1125538"/>
            <a:ext cx="5929312" cy="571500"/>
            <a:chOff x="2143108" y="1000108"/>
            <a:chExt cx="6225282" cy="701391"/>
          </a:xfrm>
        </p:grpSpPr>
        <p:pic>
          <p:nvPicPr>
            <p:cNvPr id="3106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8072462" y="1214422"/>
              <a:ext cx="295928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2143108" y="1214422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2500298" y="1357298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2928926" y="1428736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3357554" y="1428736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3786182" y="1357298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4286248" y="1285860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4786314" y="1214422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5214942" y="1214422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5715008" y="1142984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6286512" y="1071546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7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6786578" y="1000108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286644" y="1000108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19" descr="C:\Documents and Settings\Елена\Мои документы\Мои рисунки\анимированные\звёзды ан\zvezd11-07.gif"/>
            <p:cNvPicPr>
              <a:picLocks noChangeAspect="1" noChangeArrowheads="1" noCrop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715272" y="1071546"/>
              <a:ext cx="285752" cy="27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мка 15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6C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57375" y="1785938"/>
            <a:ext cx="6286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В кого превращался Людоед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в сказке «Кот в сапогах»?</a:t>
            </a:r>
          </a:p>
        </p:txBody>
      </p:sp>
      <p:pic>
        <p:nvPicPr>
          <p:cNvPr id="21508" name="Picture 14" descr="скан_01_Перро-7"/>
          <p:cNvPicPr>
            <a:picLocks noChangeAspect="1" noChangeArrowheads="1"/>
          </p:cNvPicPr>
          <p:nvPr/>
        </p:nvPicPr>
        <p:blipFill>
          <a:blip r:embed="rId2" cstate="screen"/>
          <a:srcRect b="8430"/>
          <a:stretch>
            <a:fillRect/>
          </a:stretch>
        </p:blipFill>
        <p:spPr bwMode="auto">
          <a:xfrm>
            <a:off x="4716463" y="3284538"/>
            <a:ext cx="28797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Прямоугольник 12"/>
          <p:cNvSpPr/>
          <p:nvPr/>
        </p:nvSpPr>
        <p:spPr>
          <a:xfrm>
            <a:off x="4284663" y="3213100"/>
            <a:ext cx="3743325" cy="335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0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ВОЛКА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ТИГРА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rgbClr val="B7FFB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5426"/>
                </a:solidFill>
                <a:latin typeface="Century Schoolbook" pitchFamily="18" charset="0"/>
              </a:rPr>
              <a:t>В ЛЬВА</a:t>
            </a:r>
          </a:p>
        </p:txBody>
      </p:sp>
      <p:pic>
        <p:nvPicPr>
          <p:cNvPr id="21514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grpSp>
        <p:nvGrpSpPr>
          <p:cNvPr id="21516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1518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Ш. Перро</a:t>
              </a:r>
            </a:p>
          </p:txBody>
        </p:sp>
        <p:grpSp>
          <p:nvGrpSpPr>
            <p:cNvPr id="21519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152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2" descr="ram_06_s6-gnomy8_adr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3800" y="3357563"/>
            <a:ext cx="203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32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1" name="Picture 16" descr="Обложка Чиполлин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2243138" cy="2592388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571625" y="1785938"/>
            <a:ext cx="6929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 переводится с итальянского 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имя «Чиполлино»?</a:t>
            </a:r>
          </a:p>
        </p:txBody>
      </p:sp>
      <p:sp useBgFill="1">
        <p:nvSpPr>
          <p:cNvPr id="2" name="Прямоугольник 12"/>
          <p:cNvSpPr/>
          <p:nvPr/>
        </p:nvSpPr>
        <p:spPr>
          <a:xfrm>
            <a:off x="4140200" y="3284538"/>
            <a:ext cx="2952750" cy="295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4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131339"/>
                </a:solidFill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О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ГУРЕЧИК</a:t>
            </a:r>
            <a:r>
              <a:rPr lang="ru-RU" sz="2400" b="1">
                <a:solidFill>
                  <a:srgbClr val="131339"/>
                </a:solidFill>
              </a:rPr>
              <a:t>»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131339"/>
                </a:solidFill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Л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УКОВКА</a:t>
            </a:r>
            <a:r>
              <a:rPr lang="ru-RU" sz="2400" b="1">
                <a:solidFill>
                  <a:srgbClr val="131339"/>
                </a:solidFill>
              </a:rPr>
              <a:t>»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131339"/>
                </a:solidFill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П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ЕРЧИК</a:t>
            </a:r>
            <a:r>
              <a:rPr lang="ru-RU" sz="2400" b="1">
                <a:solidFill>
                  <a:srgbClr val="131339"/>
                </a:solidFill>
              </a:rPr>
              <a:t>»</a:t>
            </a:r>
          </a:p>
        </p:txBody>
      </p:sp>
      <p:pic>
        <p:nvPicPr>
          <p:cNvPr id="22538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22540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2542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2543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254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558" name="Picture 30" descr="Безимени-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амка 1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750" y="-31750"/>
            <a:ext cx="9175750" cy="6889750"/>
          </a:xfrm>
          <a:prstGeom prst="rect">
            <a:avLst/>
          </a:prstGeom>
          <a:noFill/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00188" y="1785938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Какую из этих сказок написал Джанни Родари?</a:t>
            </a:r>
          </a:p>
        </p:txBody>
      </p:sp>
      <p:pic>
        <p:nvPicPr>
          <p:cNvPr id="23556" name="Picture 15" descr="C:\Users\Пользователь\Desktop\сказки\Джанни Родари\ris_09-15_ad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429000"/>
            <a:ext cx="2403475" cy="2736850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2" name="Прямоугольник 12"/>
          <p:cNvSpPr/>
          <p:nvPr/>
        </p:nvSpPr>
        <p:spPr>
          <a:xfrm>
            <a:off x="4427538" y="3141663"/>
            <a:ext cx="3024187" cy="3311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8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95288" y="4437063"/>
            <a:ext cx="3600450" cy="8636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П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УТЕШЕСТВИЕ </a:t>
            </a:r>
          </a:p>
          <a:p>
            <a:pPr algn="ctr"/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Г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ОЛУБОЙ СТРЕЛЫ»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95288" y="5445125"/>
            <a:ext cx="3600450" cy="8636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П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УТЕШЕСТВИЕ </a:t>
            </a:r>
          </a:p>
          <a:p>
            <a:pPr algn="ctr"/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С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ИНДБАДА»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395288" y="3429000"/>
            <a:ext cx="3529012" cy="863600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П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УТЕШЕСТВИЯ </a:t>
            </a:r>
          </a:p>
          <a:p>
            <a:pPr algn="ctr"/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Г</a:t>
            </a:r>
            <a:r>
              <a:rPr lang="ru-RU" sz="2000" b="1">
                <a:solidFill>
                  <a:srgbClr val="131339"/>
                </a:solidFill>
                <a:latin typeface="Century Schoolbook" pitchFamily="18" charset="0"/>
              </a:rPr>
              <a:t>УЛЛИВЕРА»</a:t>
            </a:r>
          </a:p>
        </p:txBody>
      </p:sp>
      <p:pic>
        <p:nvPicPr>
          <p:cNvPr id="23562" name="Picture 17" descr="D:\Мои рисунки\строения\house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23564" name="Группа 15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3566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3567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356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3582" name="Picture 30" descr="Безимени-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" descr="кум Тыкв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3716338"/>
            <a:ext cx="3024187" cy="2419350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" name="Рамка 14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32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85875" y="1643063"/>
            <a:ext cx="75612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 звали героя, который каждый год покупал по кирпичу, чтобы построить собственный дом.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284663" y="3500438"/>
            <a:ext cx="3600450" cy="3024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2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36449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КУМ 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А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РБУЗ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00063" y="4572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КУМ 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Т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ЫКВА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00063" y="5500688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КУМ 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О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ГУРЕЦ</a:t>
            </a:r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24586" name="Picture 17" descr="D:\Мои рисунки\строения\house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611188" y="1989138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24588" name="Группа 11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4590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4591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459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606" name="Picture 30" descr="Безимени-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мка 12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32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643063" y="1785938"/>
            <a:ext cx="688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 звали отца Чиполлино?</a:t>
            </a:r>
          </a:p>
        </p:txBody>
      </p:sp>
      <p:pic>
        <p:nvPicPr>
          <p:cNvPr id="25604" name="Picture 15" descr="2067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3429000"/>
            <a:ext cx="3527425" cy="2436813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5605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Ч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ИПОЛЛОНЕ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Ч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ИПАЛЛОТО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Ч</a:t>
            </a:r>
            <a:r>
              <a:rPr lang="ru-RU" sz="2400" b="1">
                <a:solidFill>
                  <a:srgbClr val="131339"/>
                </a:solidFill>
                <a:latin typeface="Century Schoolbook" pitchFamily="18" charset="0"/>
              </a:rPr>
              <a:t>ИПАЛЛУНЕ</a:t>
            </a:r>
          </a:p>
        </p:txBody>
      </p:sp>
      <p:sp useBgFill="1">
        <p:nvSpPr>
          <p:cNvPr id="24" name="Прямоугольник 12"/>
          <p:cNvSpPr/>
          <p:nvPr/>
        </p:nvSpPr>
        <p:spPr>
          <a:xfrm>
            <a:off x="3995738" y="3213100"/>
            <a:ext cx="3960812" cy="295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0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42938" y="2000250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25612" name="Группа 13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5614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5615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561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630" name="Picture 30" descr="Безимени-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/>
        </p:nvSpPr>
        <p:spPr>
          <a:xfrm>
            <a:off x="-12700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32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835150" y="1700213"/>
            <a:ext cx="6643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В какой сказочной стране побывал Джельсомино?</a:t>
            </a:r>
          </a:p>
        </p:txBody>
      </p:sp>
      <p:pic>
        <p:nvPicPr>
          <p:cNvPr id="26628" name="Picture 14" descr="C:\Users\Пользователь\Desktop\сказки\Джанни Родари\ris_02-1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3429000"/>
            <a:ext cx="2157412" cy="2592388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6629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3429000"/>
            <a:ext cx="35988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 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В </a:t>
            </a:r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С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ТРАНЕ </a:t>
            </a:r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В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РЕДИН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4365625"/>
            <a:ext cx="35988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В </a:t>
            </a:r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С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ТРАНЕ</a:t>
            </a:r>
            <a:r>
              <a:rPr lang="ru-RU">
                <a:latin typeface="Century Schoolbook" pitchFamily="18" charset="0"/>
              </a:rPr>
              <a:t>  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Я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БЕД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468313" y="5300663"/>
            <a:ext cx="3598862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В </a:t>
            </a:r>
            <a:r>
              <a:rPr lang="ru-RU" sz="2600" b="1">
                <a:solidFill>
                  <a:srgbClr val="131339"/>
                </a:solidFill>
                <a:latin typeface="Century Schoolbook" pitchFamily="18" charset="0"/>
              </a:rPr>
              <a:t>С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ТРАНЕ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 Л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ЖЕЦОВ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42938" y="2000250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26635" name="Группа 13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6638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6639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664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 useBgFill="1">
        <p:nvSpPr>
          <p:cNvPr id="34" name="Прямоугольник 12"/>
          <p:cNvSpPr/>
          <p:nvPr/>
        </p:nvSpPr>
        <p:spPr>
          <a:xfrm>
            <a:off x="5003800" y="3141663"/>
            <a:ext cx="3097213" cy="3167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54" name="Picture 30" descr="Безимени-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 descr="D:\Мои рисунки\строения\house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50000">
              <a:schemeClr val="bg1"/>
            </a:gs>
            <a:gs pos="100000">
              <a:srgbClr val="C9E7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/>
        </p:nvSpPr>
        <p:spPr>
          <a:xfrm>
            <a:off x="17463" y="-12700"/>
            <a:ext cx="9144000" cy="6858000"/>
          </a:xfrm>
          <a:prstGeom prst="frame">
            <a:avLst>
              <a:gd name="adj1" fmla="val 1793"/>
            </a:avLst>
          </a:prstGeom>
          <a:solidFill>
            <a:srgbClr val="0032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1" name="Picture 2" descr="C:\Users\Пользователь\Desktop\сказки\Джанни Родари\ris_01_s1-3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3429000"/>
            <a:ext cx="2276475" cy="2809875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619250" y="1785938"/>
            <a:ext cx="7200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 называется сказка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Джанни Родари?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643438" y="3213100"/>
            <a:ext cx="2881312" cy="30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4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68313" y="3429000"/>
            <a:ext cx="3816350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П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РЯНИКИ С НЕБА»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68313" y="4437063"/>
            <a:ext cx="3816350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К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ОНФЕТЫ С НЕБА»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313" y="5445125"/>
            <a:ext cx="3816350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19050">
            <a:solidFill>
              <a:srgbClr val="003296"/>
            </a:solidFill>
            <a:round/>
            <a:headEnd/>
            <a:tailEnd/>
          </a:ln>
          <a:effectLst>
            <a:outerShdw dist="125724" dir="8100000" algn="ctr" rotWithShape="0">
              <a:srgbClr val="FFFFB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131339"/>
                </a:solidFill>
                <a:latin typeface="Century Schoolbook" pitchFamily="18" charset="0"/>
              </a:rPr>
              <a:t>Т</a:t>
            </a:r>
            <a:r>
              <a:rPr lang="ru-RU" sz="2200" b="1">
                <a:solidFill>
                  <a:srgbClr val="131339"/>
                </a:solidFill>
                <a:latin typeface="Century Schoolbook" pitchFamily="18" charset="0"/>
              </a:rPr>
              <a:t>ОРТ С НЕБА»</a:t>
            </a:r>
          </a:p>
        </p:txBody>
      </p:sp>
      <p:pic>
        <p:nvPicPr>
          <p:cNvPr id="27658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11188" y="1989138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grpSp>
        <p:nvGrpSpPr>
          <p:cNvPr id="27660" name="Группа 13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7662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Дж. Родари</a:t>
              </a:r>
            </a:p>
          </p:txBody>
        </p:sp>
        <p:grpSp>
          <p:nvGrpSpPr>
            <p:cNvPr id="27663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2766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678" name="Picture 30" descr="Безимени-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амка 1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50825" y="620713"/>
            <a:ext cx="41052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Слайд 1 –  </a:t>
            </a:r>
            <a:r>
              <a:rPr lang="ru-RU" sz="1600" b="1" u="sng">
                <a:hlinkClick r:id="rId4"/>
              </a:rPr>
              <a:t>фон, художник А. Лебедев</a:t>
            </a:r>
            <a:r>
              <a:rPr lang="ru-RU" sz="1600" b="1" u="sng"/>
              <a:t> </a:t>
            </a:r>
          </a:p>
          <a:p>
            <a:r>
              <a:rPr lang="ru-RU" sz="1600"/>
              <a:t>Слайд 4 – </a:t>
            </a:r>
            <a:r>
              <a:rPr lang="ru-RU" sz="1600" b="1">
                <a:hlinkClick r:id="rId5"/>
              </a:rPr>
              <a:t>"Дюймовочка"</a:t>
            </a:r>
            <a:endParaRPr lang="ru-RU" sz="1600" b="1"/>
          </a:p>
          <a:p>
            <a:r>
              <a:rPr lang="ru-RU" sz="1600"/>
              <a:t>Слайд 8 –</a:t>
            </a:r>
            <a:r>
              <a:rPr lang="ru-RU" sz="1600">
                <a:solidFill>
                  <a:srgbClr val="CC0066"/>
                </a:solidFill>
              </a:rPr>
              <a:t> </a:t>
            </a:r>
            <a:r>
              <a:rPr lang="ru-RU" sz="1600"/>
              <a:t> </a:t>
            </a:r>
            <a:r>
              <a:rPr lang="ru-RU" sz="1600" b="1">
                <a:hlinkClick r:id="rId6"/>
              </a:rPr>
              <a:t>"Свинопас"</a:t>
            </a:r>
            <a:endParaRPr lang="ru-RU" sz="1600" b="1" u="sng"/>
          </a:p>
          <a:p>
            <a:r>
              <a:rPr lang="ru-RU" sz="1600"/>
              <a:t>Слайд 9 –</a:t>
            </a:r>
            <a:r>
              <a:rPr lang="ru-RU" sz="1600">
                <a:solidFill>
                  <a:srgbClr val="CC0066"/>
                </a:solidFill>
              </a:rPr>
              <a:t>  </a:t>
            </a:r>
            <a:r>
              <a:rPr lang="ru-RU" sz="1600" b="1">
                <a:hlinkClick r:id="rId7"/>
              </a:rPr>
              <a:t>"Расмус-бродяга" </a:t>
            </a:r>
            <a:endParaRPr lang="ru-RU" sz="1600" b="1">
              <a:solidFill>
                <a:srgbClr val="CC0066"/>
              </a:solidFill>
            </a:endParaRPr>
          </a:p>
          <a:p>
            <a:r>
              <a:rPr lang="ru-RU" sz="1600"/>
              <a:t>Слайд 10 – </a:t>
            </a:r>
            <a:r>
              <a:rPr lang="ru-RU" sz="1600" b="1">
                <a:hlinkClick r:id="rId8"/>
              </a:rPr>
              <a:t>"Малыш и Карлсон"</a:t>
            </a:r>
            <a:r>
              <a:rPr lang="ru-RU" sz="1600" b="1"/>
              <a:t> </a:t>
            </a:r>
          </a:p>
          <a:p>
            <a:r>
              <a:rPr lang="ru-RU" sz="1600"/>
              <a:t>Слайд 11 – </a:t>
            </a:r>
            <a:r>
              <a:rPr lang="ru-RU" sz="1600" b="1">
                <a:hlinkClick r:id="rId9"/>
              </a:rPr>
              <a:t>"Малыш и Карлсон"</a:t>
            </a:r>
            <a:r>
              <a:rPr lang="ru-RU" sz="1600"/>
              <a:t> </a:t>
            </a:r>
          </a:p>
          <a:p>
            <a:r>
              <a:rPr lang="ru-RU" sz="1600"/>
              <a:t>Слайд 12 –  </a:t>
            </a:r>
            <a:r>
              <a:rPr lang="ru-RU" sz="1600" b="1">
                <a:hlinkClick r:id="rId10"/>
              </a:rPr>
              <a:t>"Малыш и Карлсон"</a:t>
            </a:r>
            <a:r>
              <a:rPr lang="ru-RU" sz="1600" b="1"/>
              <a:t> </a:t>
            </a:r>
          </a:p>
          <a:p>
            <a:r>
              <a:rPr lang="ru-RU" sz="1600"/>
              <a:t>Слайд 13 – </a:t>
            </a:r>
            <a:r>
              <a:rPr lang="ru-RU" sz="1600" b="1">
                <a:hlinkClick r:id="rId11"/>
              </a:rPr>
              <a:t>"Пеппи Длинныйчулок" </a:t>
            </a:r>
            <a:endParaRPr lang="ru-RU" sz="1600" b="1"/>
          </a:p>
          <a:p>
            <a:r>
              <a:rPr lang="ru-RU" sz="1600"/>
              <a:t>Слайд 14 – </a:t>
            </a:r>
            <a:r>
              <a:rPr lang="ru-RU" sz="1600" b="1">
                <a:hlinkClick r:id="rId12"/>
              </a:rPr>
              <a:t>"Эмиль из Лённеберги"</a:t>
            </a:r>
            <a:endParaRPr lang="ru-RU" sz="1600" b="1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50825" y="3716338"/>
            <a:ext cx="86407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Слайд 5 –</a:t>
            </a:r>
            <a:r>
              <a:rPr lang="ru-RU" sz="1600" b="1">
                <a:solidFill>
                  <a:srgbClr val="CC0066"/>
                </a:solidFill>
              </a:rPr>
              <a:t> </a:t>
            </a:r>
            <a:r>
              <a:rPr lang="ru-RU" sz="1600" b="1"/>
              <a:t>Герда,</a:t>
            </a:r>
            <a:r>
              <a:rPr lang="ru-RU" sz="1600"/>
              <a:t> </a:t>
            </a:r>
            <a:r>
              <a:rPr lang="ru-RU" sz="1600" b="1"/>
              <a:t>иллюстрации Бенвенути</a:t>
            </a:r>
            <a:r>
              <a:rPr lang="ru-RU" sz="1600"/>
              <a:t>/ Х.К. Андерсен/ Снежная королева и другие сказки/ Первая Образцовая типография/ Москва, 1993г. </a:t>
            </a:r>
          </a:p>
          <a:p>
            <a:r>
              <a:rPr lang="ru-RU" sz="1600" b="1"/>
              <a:t>Слайд 3, 6 –</a:t>
            </a:r>
            <a:r>
              <a:rPr lang="ru-RU" sz="1600">
                <a:solidFill>
                  <a:srgbClr val="CC0066"/>
                </a:solidFill>
              </a:rPr>
              <a:t> </a:t>
            </a:r>
            <a:r>
              <a:rPr lang="ru-RU" sz="1600" b="1"/>
              <a:t>иллюстрации В. Смирнова</a:t>
            </a:r>
            <a:r>
              <a:rPr lang="ru-RU" sz="1600"/>
              <a:t>/ Х.К. Андерсен/ Самые красивые сказки/ Москва,  «Махаон»,  2008</a:t>
            </a:r>
            <a:endParaRPr lang="ru-RU" sz="1600">
              <a:solidFill>
                <a:srgbClr val="CC0066"/>
              </a:solidFill>
            </a:endParaRPr>
          </a:p>
          <a:p>
            <a:r>
              <a:rPr lang="ru-RU" sz="1600" b="1"/>
              <a:t>Слайд 7 –</a:t>
            </a:r>
            <a:r>
              <a:rPr lang="ru-RU" sz="1600"/>
              <a:t> </a:t>
            </a:r>
            <a:r>
              <a:rPr lang="ru-RU" sz="1600" b="1"/>
              <a:t>иллюстрации В.М.Крамина, О.Ю.Горбушина, Н.В.Кузнецовой</a:t>
            </a:r>
            <a:r>
              <a:rPr lang="ru-RU" sz="1600"/>
              <a:t>/ серия «Сказка за сказкой» /Сказки Х.-К. Андерсена/перевод А.В. Ганзена/ Москва, «Самовар», 2007</a:t>
            </a:r>
          </a:p>
          <a:p>
            <a:r>
              <a:rPr lang="ru-RU" sz="1600" b="1"/>
              <a:t>Слайд 15 – иллюстрации Ю.А. Щетинкиной</a:t>
            </a:r>
            <a:r>
              <a:rPr lang="ru-RU" sz="1600"/>
              <a:t>/ Сказки для девочек/ Москва, «Росмэн», 2008</a:t>
            </a:r>
            <a:endParaRPr lang="ru-RU" sz="1600">
              <a:solidFill>
                <a:srgbClr val="CC0066"/>
              </a:solidFill>
            </a:endParaRPr>
          </a:p>
          <a:p>
            <a:r>
              <a:rPr lang="ru-RU" sz="1600" b="1"/>
              <a:t>Слайд 17, 19, 20</a:t>
            </a:r>
            <a:r>
              <a:rPr lang="ru-RU" sz="1600"/>
              <a:t>  – </a:t>
            </a:r>
            <a:r>
              <a:rPr lang="ru-RU" sz="1600" b="1"/>
              <a:t>иллюстрации В.М. Краминой</a:t>
            </a:r>
            <a:r>
              <a:rPr lang="ru-RU" sz="1600"/>
              <a:t>/ серия «Сказка за сказкой» /Ш.Перро/ Волшебные сказки Ш. Перро/ Москва, «Самовар», 2007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987675" y="0"/>
            <a:ext cx="3516313" cy="53657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059113" y="3141663"/>
            <a:ext cx="2547937" cy="530225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211638" y="620713"/>
            <a:ext cx="47164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Слайд 16 – </a:t>
            </a:r>
            <a:r>
              <a:rPr lang="ru-RU" sz="1600" b="1">
                <a:hlinkClick r:id="rId15"/>
              </a:rPr>
              <a:t>"Золушка"</a:t>
            </a:r>
            <a:r>
              <a:rPr lang="ru-RU" sz="1600" b="1"/>
              <a:t> </a:t>
            </a:r>
          </a:p>
          <a:p>
            <a:r>
              <a:rPr lang="ru-RU" sz="1600"/>
              <a:t>Слайд 18 – </a:t>
            </a:r>
            <a:r>
              <a:rPr lang="ru-RU" sz="1600" b="1">
                <a:hlinkClick r:id="rId16"/>
              </a:rPr>
              <a:t>"Кот в сапогах"</a:t>
            </a:r>
            <a:r>
              <a:rPr lang="ru-RU" sz="1600"/>
              <a:t> </a:t>
            </a:r>
            <a:endParaRPr lang="ru-RU" sz="1600" b="1"/>
          </a:p>
          <a:p>
            <a:r>
              <a:rPr lang="ru-RU" sz="1600"/>
              <a:t>Слайд 21 –</a:t>
            </a:r>
            <a:r>
              <a:rPr lang="ru-RU" sz="1600">
                <a:solidFill>
                  <a:srgbClr val="CC0066"/>
                </a:solidFill>
              </a:rPr>
              <a:t> </a:t>
            </a:r>
            <a:r>
              <a:rPr lang="ru-RU" sz="1600" b="1">
                <a:hlinkClick r:id="rId17"/>
              </a:rPr>
              <a:t>"Чипполино"</a:t>
            </a:r>
            <a:endParaRPr lang="ru-RU" sz="1600" b="1"/>
          </a:p>
          <a:p>
            <a:r>
              <a:rPr lang="ru-RU" sz="1600"/>
              <a:t>Слайд 22  –</a:t>
            </a:r>
            <a:r>
              <a:rPr lang="ru-RU" sz="1600">
                <a:solidFill>
                  <a:srgbClr val="CC0066"/>
                </a:solidFill>
              </a:rPr>
              <a:t> </a:t>
            </a:r>
            <a:r>
              <a:rPr lang="ru-RU" sz="1600" b="1" u="sng">
                <a:hlinkClick r:id="rId18"/>
              </a:rPr>
              <a:t>"Путешествие Голубой стрелы"</a:t>
            </a:r>
            <a:endParaRPr lang="ru-RU" sz="1600" b="1"/>
          </a:p>
          <a:p>
            <a:r>
              <a:rPr lang="ru-RU" sz="1600"/>
              <a:t>Слайд 23 – </a:t>
            </a:r>
            <a:r>
              <a:rPr lang="ru-RU" sz="1600" b="1">
                <a:hlinkClick r:id="rId19"/>
              </a:rPr>
              <a:t>"Чипполино"</a:t>
            </a:r>
            <a:r>
              <a:rPr lang="ru-RU" sz="1600">
                <a:hlinkClick r:id="rId19"/>
              </a:rPr>
              <a:t> </a:t>
            </a:r>
            <a:endParaRPr lang="ru-RU" sz="1600"/>
          </a:p>
          <a:p>
            <a:r>
              <a:rPr lang="ru-RU" sz="1600"/>
              <a:t>Слайд 24 –</a:t>
            </a:r>
            <a:r>
              <a:rPr lang="ru-RU" sz="1600">
                <a:solidFill>
                  <a:srgbClr val="CC0066"/>
                </a:solidFill>
              </a:rPr>
              <a:t> </a:t>
            </a:r>
            <a:r>
              <a:rPr lang="ru-RU" sz="1600" b="1">
                <a:hlinkClick r:id="rId20"/>
              </a:rPr>
              <a:t>"Чипполино"</a:t>
            </a:r>
            <a:r>
              <a:rPr lang="ru-RU" sz="1600">
                <a:hlinkClick r:id="rId20"/>
              </a:rPr>
              <a:t>  </a:t>
            </a:r>
            <a:endParaRPr lang="ru-RU" sz="1600"/>
          </a:p>
          <a:p>
            <a:r>
              <a:rPr lang="ru-RU" sz="1600"/>
              <a:t>Слайд 25 – </a:t>
            </a:r>
            <a:r>
              <a:rPr lang="ru-RU" sz="1600" b="1">
                <a:hlinkClick r:id="rId21"/>
              </a:rPr>
              <a:t>"Джельсомино в стране Лжецов"</a:t>
            </a:r>
            <a:r>
              <a:rPr lang="ru-RU" sz="1600"/>
              <a:t> </a:t>
            </a:r>
          </a:p>
          <a:p>
            <a:r>
              <a:rPr lang="ru-RU" sz="1600"/>
              <a:t>Слайд 26 – </a:t>
            </a:r>
            <a:r>
              <a:rPr lang="ru-RU" sz="1600" b="1" u="sng">
                <a:hlinkClick r:id="rId22"/>
              </a:rPr>
              <a:t>"Торт с неба"</a:t>
            </a:r>
            <a:r>
              <a:rPr lang="ru-RU" sz="160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3068638"/>
            <a:ext cx="3548062" cy="2976562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</p:pic>
      <p:pic>
        <p:nvPicPr>
          <p:cNvPr id="4098" name="Рамка 1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9" name="Прямоугольник 18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Picture 5" descr="luna0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43063" y="1785938"/>
            <a:ext cx="6929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Какую из этих сказок написал 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Х. К. Андерсен?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39750" y="3429000"/>
            <a:ext cx="3024188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7A0054"/>
                </a:solidFill>
                <a:latin typeface="Century Schoolbook" pitchFamily="18" charset="0"/>
              </a:rPr>
              <a:t>З</a:t>
            </a: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ОЛУШКА»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39750" y="4365625"/>
            <a:ext cx="3024188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7A0054"/>
                </a:solidFill>
                <a:latin typeface="Century Schoolbook" pitchFamily="18" charset="0"/>
              </a:rPr>
              <a:t>О</a:t>
            </a: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ГНИВО»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539750" y="5300663"/>
            <a:ext cx="3024188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«</a:t>
            </a:r>
            <a:r>
              <a:rPr lang="ru-RU" sz="2800" b="1">
                <a:solidFill>
                  <a:srgbClr val="7A0054"/>
                </a:solidFill>
                <a:latin typeface="Century Schoolbook" pitchFamily="18" charset="0"/>
              </a:rPr>
              <a:t>Ч</a:t>
            </a: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ИПОЛЛИНО»</a:t>
            </a:r>
          </a:p>
        </p:txBody>
      </p:sp>
      <p:pic>
        <p:nvPicPr>
          <p:cNvPr id="4106" name="Picture 17" descr="D:\Мои рисунки\строения\house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611188" y="1989138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4108" name="Группа 16"/>
          <p:cNvGrpSpPr>
            <a:grpSpLocks/>
          </p:cNvGrpSpPr>
          <p:nvPr/>
        </p:nvGrpSpPr>
        <p:grpSpPr bwMode="auto">
          <a:xfrm>
            <a:off x="2268538" y="260350"/>
            <a:ext cx="6084887" cy="1214438"/>
            <a:chOff x="2285984" y="428604"/>
            <a:chExt cx="6084589" cy="1214446"/>
          </a:xfrm>
        </p:grpSpPr>
        <p:sp>
          <p:nvSpPr>
            <p:cNvPr id="4110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8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4111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411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29" name="Picture 33" descr="Безимени-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19700" y="3213100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1D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3094" grpId="0" animBg="1"/>
      <p:bldP spid="309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00188" y="1785938"/>
            <a:ext cx="727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За кого полевая мышь хотела отдать замуж Дюймовочку?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95288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ЗА БОБРА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395288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ЗА ЕНОТА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395288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ЗА КРОТА</a:t>
            </a:r>
          </a:p>
        </p:txBody>
      </p:sp>
      <p:sp useBgFill="1">
        <p:nvSpPr>
          <p:cNvPr id="5127" name="Rectangle 18"/>
          <p:cNvSpPr>
            <a:spLocks noChangeArrowheads="1"/>
          </p:cNvSpPr>
          <p:nvPr/>
        </p:nvSpPr>
        <p:spPr bwMode="auto">
          <a:xfrm>
            <a:off x="4067175" y="5572125"/>
            <a:ext cx="1504950" cy="8096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8" name="Picture 17" descr="C:\Users\Пользователь\Desktop\сказки\Андерсен\Дюймовочка\kart_69_s35-1_a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3429000"/>
            <a:ext cx="3673475" cy="2543175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4" name="Прямоугольник 13"/>
          <p:cNvSpPr/>
          <p:nvPr/>
        </p:nvSpPr>
        <p:spPr>
          <a:xfrm>
            <a:off x="3779838" y="3068638"/>
            <a:ext cx="4429125" cy="3214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grpSp>
        <p:nvGrpSpPr>
          <p:cNvPr id="5133" name="Группа 18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5135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5136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513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151" name="Picture 31" descr="Безимени-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1D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692275" y="1773238"/>
            <a:ext cx="705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latin typeface="Century Schoolbook" pitchFamily="18" charset="0"/>
              </a:rPr>
              <a:t>Какие цветы помогли Герде вспомнить Кая?</a:t>
            </a:r>
          </a:p>
        </p:txBody>
      </p:sp>
      <p:grpSp>
        <p:nvGrpSpPr>
          <p:cNvPr id="6151" name="Group 24"/>
          <p:cNvGrpSpPr>
            <a:grpSpLocks/>
          </p:cNvGrpSpPr>
          <p:nvPr/>
        </p:nvGrpSpPr>
        <p:grpSpPr bwMode="auto">
          <a:xfrm>
            <a:off x="4286250" y="3286125"/>
            <a:ext cx="3671888" cy="3041650"/>
            <a:chOff x="3016" y="1916"/>
            <a:chExt cx="2313" cy="1916"/>
          </a:xfrm>
        </p:grpSpPr>
        <p:pic>
          <p:nvPicPr>
            <p:cNvPr id="6174" name="Picture 23" descr="Герд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198" y="1916"/>
              <a:ext cx="2131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20" descr="21в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16" y="2704"/>
              <a:ext cx="734" cy="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 useBgFill="1">
        <p:nvSpPr>
          <p:cNvPr id="15" name="Прямоугольник 14"/>
          <p:cNvSpPr/>
          <p:nvPr/>
        </p:nvSpPr>
        <p:spPr>
          <a:xfrm>
            <a:off x="3995738" y="3068638"/>
            <a:ext cx="4316412" cy="3503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3" name="Picture 5" descr="luna0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D:\Мои рисунки\строения\house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611188" y="1989138"/>
            <a:ext cx="7921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6156" name="Группа 19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6158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8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6159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616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176" name="Picture 32" descr="Безимени-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39750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РОЗЫ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39750" y="33575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ГВОЗДИКИ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539750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ПИОНЫ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15" grpId="0" animBg="1"/>
      <p:bldP spid="5138" grpId="0" animBg="1"/>
      <p:bldP spid="5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3068638"/>
            <a:ext cx="3744912" cy="2952750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</p:pic>
      <p:sp>
        <p:nvSpPr>
          <p:cNvPr id="17" name="Рамка 16"/>
          <p:cNvSpPr/>
          <p:nvPr/>
        </p:nvSpPr>
        <p:spPr>
          <a:xfrm>
            <a:off x="-12700" y="1905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692275" y="1773238"/>
            <a:ext cx="712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Что отдала Герда речке, чтобы спасти Кая?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08000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БАШМАЧКИ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08000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БАНТИК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539750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КОЛЕЧКО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995738" y="2924175"/>
            <a:ext cx="4602162" cy="3313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7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7180" name="Группа 38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7182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7183" name="Группа 37"/>
            <p:cNvGrpSpPr>
              <a:grpSpLocks/>
            </p:cNvGrpSpPr>
            <p:nvPr/>
          </p:nvGrpSpPr>
          <p:grpSpPr bwMode="auto">
            <a:xfrm>
              <a:off x="2357422" y="1071546"/>
              <a:ext cx="5929354" cy="571504"/>
              <a:chOff x="2143108" y="1000108"/>
              <a:chExt cx="6225282" cy="701391"/>
            </a:xfrm>
          </p:grpSpPr>
          <p:pic>
            <p:nvPicPr>
              <p:cNvPr id="718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Picture 30" descr="Безимени-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амка 18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163" y="-30163"/>
            <a:ext cx="9174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643063" y="1785938"/>
            <a:ext cx="705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Какая птица отнесла Дюймовочку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в тёплые края?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468313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ЛЕБЕДЬ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68313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ЛАСТОЧКА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468313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ЖАВОРОНОК</a:t>
            </a:r>
          </a:p>
        </p:txBody>
      </p:sp>
      <p:pic>
        <p:nvPicPr>
          <p:cNvPr id="8200" name="Picture 22" descr="Дюймовоч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54400"/>
            <a:ext cx="2808288" cy="2493963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4" name="Прямоугольник 13"/>
          <p:cNvSpPr/>
          <p:nvPr/>
        </p:nvSpPr>
        <p:spPr>
          <a:xfrm>
            <a:off x="3924300" y="3213100"/>
            <a:ext cx="3956050" cy="307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2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D:\Мои рисунки\строения\house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4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8206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8207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820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222" name="Picture 30" descr="Безимени-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</p:childTnLst>
        </p:cTn>
      </p:par>
    </p:tnLst>
    <p:bldLst>
      <p:bldP spid="7183" grpId="0" animBg="1"/>
      <p:bldP spid="718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E1"/>
            </a:gs>
            <a:gs pos="50000">
              <a:schemeClr val="bg1"/>
            </a:gs>
            <a:gs pos="100000">
              <a:srgbClr val="FFE1E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 descr="ris_05_01_ad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3068638"/>
            <a:ext cx="2274888" cy="3238500"/>
          </a:xfrm>
          <a:prstGeom prst="rect">
            <a:avLst/>
          </a:prstGeom>
          <a:noFill/>
          <a:ln w="3810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547813" y="1714500"/>
            <a:ext cx="7310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Какой чудесный предмет вызванивал песенку: «Ах, мой милый Августин</a:t>
            </a:r>
            <a:r>
              <a:rPr lang="ru-RU" sz="3000"/>
              <a:t>…</a:t>
            </a:r>
            <a:r>
              <a:rPr lang="ru-RU" sz="3000">
                <a:latin typeface="Century Schoolbook" pitchFamily="18" charset="0"/>
              </a:rPr>
              <a:t>»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395288" y="4365625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ТРЕЩОТКА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95288" y="3429000"/>
            <a:ext cx="2879725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ГОРШОЧЕК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395288" y="5300663"/>
            <a:ext cx="2879725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B9"/>
              </a:gs>
              <a:gs pos="50000">
                <a:schemeClr val="bg1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A0054"/>
                </a:solidFill>
                <a:latin typeface="Century Schoolbook" pitchFamily="18" charset="0"/>
              </a:rPr>
              <a:t>ФЛЕЙТА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932363" y="2781300"/>
            <a:ext cx="2952750" cy="3743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5" name="Picture 5" descr="luna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grpSp>
        <p:nvGrpSpPr>
          <p:cNvPr id="9227" name="Группа 17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2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Х.К.Андерсена</a:t>
              </a:r>
            </a:p>
          </p:txBody>
        </p:sp>
        <p:grpSp>
          <p:nvGrpSpPr>
            <p:cNvPr id="3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246" name="Picture 30" descr="Безимени-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92725" y="3284538"/>
            <a:ext cx="21701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7" descr="D:\Мои рисунки\строения\house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</p:childTnLst>
        </p:cTn>
      </p:par>
    </p:tnLst>
    <p:bldLst>
      <p:bldP spid="9230" grpId="0" animBg="1"/>
      <p:bldP spid="923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-12700" y="19050"/>
            <a:ext cx="9144000" cy="6858000"/>
          </a:xfrm>
          <a:prstGeom prst="frame">
            <a:avLst>
              <a:gd name="adj1" fmla="val 1793"/>
            </a:avLst>
          </a:prstGeom>
          <a:solidFill>
            <a:srgbClr val="C49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95288" y="3429000"/>
            <a:ext cx="35988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600" b="1">
                <a:solidFill>
                  <a:srgbClr val="4C1900"/>
                </a:solidFill>
                <a:latin typeface="Century Schoolbook" pitchFamily="18" charset="0"/>
              </a:rPr>
              <a:t>Р</a:t>
            </a:r>
            <a:r>
              <a:rPr lang="ru-RU" sz="2200" b="1">
                <a:solidFill>
                  <a:srgbClr val="4C1900"/>
                </a:solidFill>
                <a:latin typeface="Century Schoolbook" pitchFamily="18" charset="0"/>
              </a:rPr>
              <a:t>АСМУС-БРОДЯГА»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395288" y="4365625"/>
            <a:ext cx="3598862" cy="719138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600" b="1">
                <a:solidFill>
                  <a:srgbClr val="4C1900"/>
                </a:solidFill>
                <a:latin typeface="Century Schoolbook" pitchFamily="18" charset="0"/>
              </a:rPr>
              <a:t>М</a:t>
            </a:r>
            <a:r>
              <a:rPr lang="ru-RU" sz="2200" b="1">
                <a:solidFill>
                  <a:srgbClr val="4C1900"/>
                </a:solidFill>
                <a:latin typeface="Century Schoolbook" pitchFamily="18" charset="0"/>
              </a:rPr>
              <a:t>АЛЕНЬКИЙ МУК»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95288" y="5300663"/>
            <a:ext cx="3598862" cy="719137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DAB0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4C1900"/>
                </a:solidFill>
                <a:latin typeface="Century Schoolbook" pitchFamily="18" charset="0"/>
              </a:rPr>
              <a:t>«</a:t>
            </a:r>
            <a:r>
              <a:rPr lang="ru-RU" sz="2600" b="1">
                <a:solidFill>
                  <a:srgbClr val="4C1900"/>
                </a:solidFill>
                <a:latin typeface="Century Schoolbook" pitchFamily="18" charset="0"/>
              </a:rPr>
              <a:t>Д</a:t>
            </a:r>
            <a:r>
              <a:rPr lang="ru-RU" sz="2200" b="1">
                <a:solidFill>
                  <a:srgbClr val="4C1900"/>
                </a:solidFill>
                <a:latin typeface="Century Schoolbook" pitchFamily="18" charset="0"/>
              </a:rPr>
              <a:t>ИКИЕ ЛЕБЕДИ»</a:t>
            </a:r>
          </a:p>
        </p:txBody>
      </p:sp>
      <p:pic>
        <p:nvPicPr>
          <p:cNvPr id="10246" name="Picture 5" descr="330000367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3429000"/>
            <a:ext cx="1806575" cy="2663825"/>
          </a:xfrm>
          <a:prstGeom prst="rect">
            <a:avLst/>
          </a:prstGeom>
          <a:noFill/>
          <a:ln w="31750">
            <a:pattFill prst="sphere">
              <a:fgClr>
                <a:srgbClr val="D60093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 useBgFill="1">
        <p:nvSpPr>
          <p:cNvPr id="14" name="Прямоугольник 13"/>
          <p:cNvSpPr/>
          <p:nvPr/>
        </p:nvSpPr>
        <p:spPr>
          <a:xfrm>
            <a:off x="4716463" y="3141663"/>
            <a:ext cx="2879725" cy="3213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357313" y="1785938"/>
            <a:ext cx="756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Century Schoolbook" pitchFamily="18" charset="0"/>
              </a:rPr>
              <a:t>Какая из этих сказок принадлежит </a:t>
            </a:r>
          </a:p>
          <a:p>
            <a:pPr algn="ctr"/>
            <a:r>
              <a:rPr lang="ru-RU" sz="3000">
                <a:latin typeface="Century Schoolbook" pitchFamily="18" charset="0"/>
              </a:rPr>
              <a:t>перу А. Линдгрен?</a:t>
            </a:r>
          </a:p>
        </p:txBody>
      </p:sp>
      <p:pic>
        <p:nvPicPr>
          <p:cNvPr id="10249" name="Picture 5" descr="luna0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428625"/>
            <a:ext cx="11779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7" descr="D:\Мои рисунки\строения\hous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6438" y="6215063"/>
            <a:ext cx="6270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71500" y="2000250"/>
            <a:ext cx="7921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10252" name="Группа 16"/>
          <p:cNvGrpSpPr>
            <a:grpSpLocks/>
          </p:cNvGrpSpPr>
          <p:nvPr/>
        </p:nvGrpSpPr>
        <p:grpSpPr bwMode="auto">
          <a:xfrm>
            <a:off x="2286000" y="285750"/>
            <a:ext cx="6084888" cy="1214438"/>
            <a:chOff x="2285984" y="428604"/>
            <a:chExt cx="6084589" cy="1214446"/>
          </a:xfrm>
        </p:grpSpPr>
        <p:sp>
          <p:nvSpPr>
            <p:cNvPr id="10254" name="WordArt 16" descr="backgrounds_00043"/>
            <p:cNvSpPr>
              <a:spLocks noChangeArrowheads="1" noChangeShapeType="1" noTextEdit="1"/>
            </p:cNvSpPr>
            <p:nvPr/>
          </p:nvSpPr>
          <p:spPr bwMode="auto">
            <a:xfrm>
              <a:off x="2285984" y="428604"/>
              <a:ext cx="6084589" cy="102551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200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Century Schoolbook"/>
                </a:rPr>
                <a:t>Сказки А. Линдгрен</a:t>
              </a:r>
            </a:p>
          </p:txBody>
        </p:sp>
        <p:grpSp>
          <p:nvGrpSpPr>
            <p:cNvPr id="10255" name="Группа 37"/>
            <p:cNvGrpSpPr>
              <a:grpSpLocks/>
            </p:cNvGrpSpPr>
            <p:nvPr/>
          </p:nvGrpSpPr>
          <p:grpSpPr bwMode="auto">
            <a:xfrm>
              <a:off x="2357425" y="1071546"/>
              <a:ext cx="5929362" cy="571504"/>
              <a:chOff x="2143108" y="1000108"/>
              <a:chExt cx="6225282" cy="701391"/>
            </a:xfrm>
          </p:grpSpPr>
          <p:pic>
            <p:nvPicPr>
              <p:cNvPr id="1025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8072462" y="1214422"/>
                <a:ext cx="295928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3108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500298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928926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0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357554" y="142873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1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786182" y="135729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2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286248" y="1285860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3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86314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4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214942" y="1214422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5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715008" y="1142984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6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28651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7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86578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8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286644" y="1000108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9" name="Picture 19" descr="C:\Documents and Settings\Елена\Мои документы\Мои рисунки\анимированные\звёзды ан\zvezd11-07.gif"/>
              <p:cNvPicPr>
                <a:picLocks noChangeAspect="1" noChangeArrowheads="1" noCrop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7715272" y="1071546"/>
                <a:ext cx="285752" cy="27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70" name="Picture 30" descr="Безимени-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3284538"/>
            <a:ext cx="21701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F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</p:childTnLst>
        </p:cTn>
      </p:par>
    </p:tnLst>
    <p:bldLst>
      <p:bldP spid="15373" grpId="0" animBg="1"/>
      <p:bldP spid="15374" grpId="0" animBg="1"/>
      <p:bldP spid="1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60016"/>
      </a:hlink>
      <a:folHlink>
        <a:srgbClr val="FFB9C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793</Words>
  <Application>Microsoft Office PowerPoint</Application>
  <PresentationFormat>Экран (4:3)</PresentationFormat>
  <Paragraphs>216</Paragraphs>
  <Slides>27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181</cp:revision>
  <dcterms:created xsi:type="dcterms:W3CDTF">2008-10-31T17:59:39Z</dcterms:created>
  <dcterms:modified xsi:type="dcterms:W3CDTF">2017-11-25T10:03:19Z</dcterms:modified>
</cp:coreProperties>
</file>